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27"/>
  </p:notesMasterIdLst>
  <p:handoutMasterIdLst>
    <p:handoutMasterId r:id="rId28"/>
  </p:handoutMasterIdLst>
  <p:sldIdLst>
    <p:sldId id="1861" r:id="rId6"/>
    <p:sldId id="4487" r:id="rId7"/>
    <p:sldId id="1827" r:id="rId8"/>
    <p:sldId id="3769" r:id="rId9"/>
    <p:sldId id="1994" r:id="rId10"/>
    <p:sldId id="1891" r:id="rId11"/>
    <p:sldId id="1678" r:id="rId12"/>
    <p:sldId id="1682" r:id="rId13"/>
    <p:sldId id="1683" r:id="rId14"/>
    <p:sldId id="4500" r:id="rId15"/>
    <p:sldId id="4510" r:id="rId16"/>
    <p:sldId id="4511" r:id="rId17"/>
    <p:sldId id="1668" r:id="rId18"/>
    <p:sldId id="1669" r:id="rId19"/>
    <p:sldId id="1670" r:id="rId20"/>
    <p:sldId id="1672" r:id="rId21"/>
    <p:sldId id="1673" r:id="rId22"/>
    <p:sldId id="1674" r:id="rId23"/>
    <p:sldId id="1685" r:id="rId24"/>
    <p:sldId id="4505" r:id="rId25"/>
    <p:sldId id="1840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mplate" id="{888AB95E-1B7E-4E95-8F39-C5D0E8372BC2}">
          <p14:sldIdLst/>
        </p14:section>
        <p14:section name="Microsoft Template" id="{C200B54D-F1EC-4CBC-B1CF-C9A046EAA8DF}">
          <p14:sldIdLst>
            <p14:sldId id="1861"/>
            <p14:sldId id="4487"/>
            <p14:sldId id="1827"/>
            <p14:sldId id="3769"/>
            <p14:sldId id="1994"/>
            <p14:sldId id="1891"/>
            <p14:sldId id="1678"/>
            <p14:sldId id="1682"/>
            <p14:sldId id="1683"/>
            <p14:sldId id="4500"/>
            <p14:sldId id="4510"/>
            <p14:sldId id="4511"/>
            <p14:sldId id="1668"/>
            <p14:sldId id="1669"/>
            <p14:sldId id="1670"/>
            <p14:sldId id="1672"/>
            <p14:sldId id="1673"/>
            <p14:sldId id="1674"/>
            <p14:sldId id="1685"/>
            <p14:sldId id="4505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30" autoAdjust="0"/>
    <p:restoredTop sz="95900" autoAdjust="0"/>
  </p:normalViewPr>
  <p:slideViewPr>
    <p:cSldViewPr snapToGrid="0">
      <p:cViewPr varScale="1">
        <p:scale>
          <a:sx n="74" d="100"/>
          <a:sy n="74" d="100"/>
        </p:scale>
        <p:origin x="36" y="105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60870-8554-401B-8C84-5CA349832C9A}" type="doc">
      <dgm:prSet loTypeId="urn:microsoft.com/office/officeart/2011/layout/CircleProcess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942E7FB0-35EA-4673-8575-F82B26C5F51D}">
      <dgm:prSet phldrT="[Text]"/>
      <dgm:spPr/>
      <dgm:t>
        <a:bodyPr/>
        <a:lstStyle/>
        <a:p>
          <a:r>
            <a:rPr lang="en-US" b="1" dirty="0"/>
            <a:t>Plan &amp; Track</a:t>
          </a:r>
        </a:p>
      </dgm:t>
    </dgm:pt>
    <dgm:pt modelId="{E6BAC82B-1C68-402D-B655-FD5BB078E864}" type="parTrans" cxnId="{336A77A1-77DB-45C9-8BAD-CB257054B744}">
      <dgm:prSet/>
      <dgm:spPr/>
      <dgm:t>
        <a:bodyPr/>
        <a:lstStyle/>
        <a:p>
          <a:endParaRPr lang="en-US" b="1"/>
        </a:p>
      </dgm:t>
    </dgm:pt>
    <dgm:pt modelId="{580FEE2F-EA3E-44ED-A5BB-41A6D75E26F7}" type="sibTrans" cxnId="{336A77A1-77DB-45C9-8BAD-CB257054B744}">
      <dgm:prSet/>
      <dgm:spPr/>
      <dgm:t>
        <a:bodyPr/>
        <a:lstStyle/>
        <a:p>
          <a:endParaRPr lang="en-US" b="1"/>
        </a:p>
      </dgm:t>
    </dgm:pt>
    <dgm:pt modelId="{4924CD32-F7DF-454D-A9D2-1306440D621E}">
      <dgm:prSet phldrT="[Text]"/>
      <dgm:spPr/>
      <dgm:t>
        <a:bodyPr/>
        <a:lstStyle/>
        <a:p>
          <a:r>
            <a:rPr lang="en-US" b="1" dirty="0"/>
            <a:t>Develop</a:t>
          </a:r>
        </a:p>
      </dgm:t>
    </dgm:pt>
    <dgm:pt modelId="{58ECC364-6A3A-4E58-AC6F-13289FF03AF7}" type="parTrans" cxnId="{02B81346-45BB-40BF-A67E-8E11B0831202}">
      <dgm:prSet/>
      <dgm:spPr/>
      <dgm:t>
        <a:bodyPr/>
        <a:lstStyle/>
        <a:p>
          <a:endParaRPr lang="en-US"/>
        </a:p>
      </dgm:t>
    </dgm:pt>
    <dgm:pt modelId="{909E07AF-4941-44C2-9B43-6E8A8F4616A3}" type="sibTrans" cxnId="{02B81346-45BB-40BF-A67E-8E11B0831202}">
      <dgm:prSet/>
      <dgm:spPr/>
      <dgm:t>
        <a:bodyPr/>
        <a:lstStyle/>
        <a:p>
          <a:endParaRPr lang="en-US"/>
        </a:p>
      </dgm:t>
    </dgm:pt>
    <dgm:pt modelId="{872296AB-D34B-45D6-B216-D64106B23F85}">
      <dgm:prSet phldrT="[Text]"/>
      <dgm:spPr/>
      <dgm:t>
        <a:bodyPr/>
        <a:lstStyle/>
        <a:p>
          <a:r>
            <a:rPr lang="en-US" b="1" dirty="0"/>
            <a:t>Build &amp; Test</a:t>
          </a:r>
        </a:p>
      </dgm:t>
    </dgm:pt>
    <dgm:pt modelId="{E8657004-9C06-4F08-8FD6-52D7C8798CAF}" type="parTrans" cxnId="{9E9321B1-E212-460D-98D7-1F69B8F8247F}">
      <dgm:prSet/>
      <dgm:spPr/>
      <dgm:t>
        <a:bodyPr/>
        <a:lstStyle/>
        <a:p>
          <a:endParaRPr lang="en-US"/>
        </a:p>
      </dgm:t>
    </dgm:pt>
    <dgm:pt modelId="{B1CB8813-C0D1-4293-9E15-AE9A8FD201D8}" type="sibTrans" cxnId="{9E9321B1-E212-460D-98D7-1F69B8F8247F}">
      <dgm:prSet/>
      <dgm:spPr/>
      <dgm:t>
        <a:bodyPr/>
        <a:lstStyle/>
        <a:p>
          <a:endParaRPr lang="en-US"/>
        </a:p>
      </dgm:t>
    </dgm:pt>
    <dgm:pt modelId="{2878EE99-00BC-4D47-81BB-91228C32EEE0}">
      <dgm:prSet phldrT="[Text]"/>
      <dgm:spPr/>
      <dgm:t>
        <a:bodyPr/>
        <a:lstStyle/>
        <a:p>
          <a:r>
            <a:rPr lang="en-US" b="1" dirty="0"/>
            <a:t>Deploy</a:t>
          </a:r>
        </a:p>
      </dgm:t>
    </dgm:pt>
    <dgm:pt modelId="{AC94D996-AB88-48F7-ACCC-1A741A38C030}" type="parTrans" cxnId="{70B3D817-03CC-460B-8ACD-89732565FA47}">
      <dgm:prSet/>
      <dgm:spPr/>
      <dgm:t>
        <a:bodyPr/>
        <a:lstStyle/>
        <a:p>
          <a:endParaRPr lang="en-US"/>
        </a:p>
      </dgm:t>
    </dgm:pt>
    <dgm:pt modelId="{18A348D3-03F9-4806-B53E-72A3CFE6E541}" type="sibTrans" cxnId="{70B3D817-03CC-460B-8ACD-89732565FA47}">
      <dgm:prSet/>
      <dgm:spPr/>
      <dgm:t>
        <a:bodyPr/>
        <a:lstStyle/>
        <a:p>
          <a:endParaRPr lang="en-US"/>
        </a:p>
      </dgm:t>
    </dgm:pt>
    <dgm:pt modelId="{9D7AC7CB-1129-4EBF-9EA7-6B5E66BFA2A5}">
      <dgm:prSet phldrT="[Text]"/>
      <dgm:spPr/>
      <dgm:t>
        <a:bodyPr/>
        <a:lstStyle/>
        <a:p>
          <a:r>
            <a:rPr lang="en-US" b="1" dirty="0"/>
            <a:t>Operate</a:t>
          </a:r>
        </a:p>
      </dgm:t>
    </dgm:pt>
    <dgm:pt modelId="{F252754B-81B7-46FF-A2C6-5B97FFBABE25}" type="parTrans" cxnId="{699AE7E4-F66C-45C5-A374-7B5E3B1465C4}">
      <dgm:prSet/>
      <dgm:spPr/>
      <dgm:t>
        <a:bodyPr/>
        <a:lstStyle/>
        <a:p>
          <a:endParaRPr lang="en-US"/>
        </a:p>
      </dgm:t>
    </dgm:pt>
    <dgm:pt modelId="{D5F8E1B5-B797-4B29-901E-5ACF83612852}" type="sibTrans" cxnId="{699AE7E4-F66C-45C5-A374-7B5E3B1465C4}">
      <dgm:prSet/>
      <dgm:spPr/>
      <dgm:t>
        <a:bodyPr/>
        <a:lstStyle/>
        <a:p>
          <a:endParaRPr lang="en-US"/>
        </a:p>
      </dgm:t>
    </dgm:pt>
    <dgm:pt modelId="{176274F8-CBF4-4A27-86D1-A0CC6028D0B2}">
      <dgm:prSet phldrT="[Text]"/>
      <dgm:spPr/>
      <dgm:t>
        <a:bodyPr/>
        <a:lstStyle/>
        <a:p>
          <a:r>
            <a:rPr lang="en-US" b="1" dirty="0"/>
            <a:t>Monitor &amp; Learn</a:t>
          </a:r>
        </a:p>
      </dgm:t>
    </dgm:pt>
    <dgm:pt modelId="{B2347AB9-798A-4677-8603-FB8D97184D5F}" type="parTrans" cxnId="{2F7252DE-8E12-41FD-B71F-E7B38076B4C1}">
      <dgm:prSet/>
      <dgm:spPr/>
      <dgm:t>
        <a:bodyPr/>
        <a:lstStyle/>
        <a:p>
          <a:endParaRPr lang="en-US"/>
        </a:p>
      </dgm:t>
    </dgm:pt>
    <dgm:pt modelId="{516AB10B-067E-47DA-B527-1B12A90E2F5C}" type="sibTrans" cxnId="{2F7252DE-8E12-41FD-B71F-E7B38076B4C1}">
      <dgm:prSet/>
      <dgm:spPr/>
      <dgm:t>
        <a:bodyPr/>
        <a:lstStyle/>
        <a:p>
          <a:endParaRPr lang="en-US"/>
        </a:p>
      </dgm:t>
    </dgm:pt>
    <dgm:pt modelId="{F4DB3696-EFAE-4D0B-8D96-0DBCF9EE92ED}" type="pres">
      <dgm:prSet presAssocID="{14360870-8554-401B-8C84-5CA349832C9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704E44D-DA45-43BB-B798-C30DBA7E9DE7}" type="pres">
      <dgm:prSet presAssocID="{176274F8-CBF4-4A27-86D1-A0CC6028D0B2}" presName="Accent6" presStyleCnt="0"/>
      <dgm:spPr/>
    </dgm:pt>
    <dgm:pt modelId="{2C484855-D963-4FA2-8396-28D9356846A7}" type="pres">
      <dgm:prSet presAssocID="{176274F8-CBF4-4A27-86D1-A0CC6028D0B2}" presName="Accent" presStyleLbl="node1" presStyleIdx="0" presStyleCnt="6"/>
      <dgm:spPr/>
    </dgm:pt>
    <dgm:pt modelId="{346E746D-A943-431E-A2BB-6D4EA9A4DF6A}" type="pres">
      <dgm:prSet presAssocID="{176274F8-CBF4-4A27-86D1-A0CC6028D0B2}" presName="ParentBackground6" presStyleCnt="0"/>
      <dgm:spPr/>
    </dgm:pt>
    <dgm:pt modelId="{16A94E3D-0775-411F-8DD9-0A879F8506B1}" type="pres">
      <dgm:prSet presAssocID="{176274F8-CBF4-4A27-86D1-A0CC6028D0B2}" presName="ParentBackground" presStyleLbl="fgAcc1" presStyleIdx="0" presStyleCnt="6"/>
      <dgm:spPr/>
    </dgm:pt>
    <dgm:pt modelId="{A26FCB98-1377-4701-93D8-1D46F9840CFD}" type="pres">
      <dgm:prSet presAssocID="{176274F8-CBF4-4A27-86D1-A0CC6028D0B2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E2DA721-C910-42AB-A60F-FBC0DBBE1ADA}" type="pres">
      <dgm:prSet presAssocID="{9D7AC7CB-1129-4EBF-9EA7-6B5E66BFA2A5}" presName="Accent5" presStyleCnt="0"/>
      <dgm:spPr/>
    </dgm:pt>
    <dgm:pt modelId="{761F32F1-5FBD-42A2-A769-F53BB356C139}" type="pres">
      <dgm:prSet presAssocID="{9D7AC7CB-1129-4EBF-9EA7-6B5E66BFA2A5}" presName="Accent" presStyleLbl="node1" presStyleIdx="1" presStyleCnt="6"/>
      <dgm:spPr/>
    </dgm:pt>
    <dgm:pt modelId="{FC6EAF9B-17E1-47AD-B3D2-A46ECF0CDC8F}" type="pres">
      <dgm:prSet presAssocID="{9D7AC7CB-1129-4EBF-9EA7-6B5E66BFA2A5}" presName="ParentBackground5" presStyleCnt="0"/>
      <dgm:spPr/>
    </dgm:pt>
    <dgm:pt modelId="{CBAA3776-854B-4A3E-840E-A722864539DC}" type="pres">
      <dgm:prSet presAssocID="{9D7AC7CB-1129-4EBF-9EA7-6B5E66BFA2A5}" presName="ParentBackground" presStyleLbl="fgAcc1" presStyleIdx="1" presStyleCnt="6"/>
      <dgm:spPr/>
    </dgm:pt>
    <dgm:pt modelId="{B1732FE9-C68B-4C9F-8EA4-5819B1498631}" type="pres">
      <dgm:prSet presAssocID="{9D7AC7CB-1129-4EBF-9EA7-6B5E66BFA2A5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948EB5B-2934-4108-B930-9C155A8D99B9}" type="pres">
      <dgm:prSet presAssocID="{2878EE99-00BC-4D47-81BB-91228C32EEE0}" presName="Accent4" presStyleCnt="0"/>
      <dgm:spPr/>
    </dgm:pt>
    <dgm:pt modelId="{6864F921-C8AA-43ED-9F64-27AA5B912702}" type="pres">
      <dgm:prSet presAssocID="{2878EE99-00BC-4D47-81BB-91228C32EEE0}" presName="Accent" presStyleLbl="node1" presStyleIdx="2" presStyleCnt="6"/>
      <dgm:spPr/>
    </dgm:pt>
    <dgm:pt modelId="{15F55FFB-5E01-48D8-B97B-C81C71AA95CE}" type="pres">
      <dgm:prSet presAssocID="{2878EE99-00BC-4D47-81BB-91228C32EEE0}" presName="ParentBackground4" presStyleCnt="0"/>
      <dgm:spPr/>
    </dgm:pt>
    <dgm:pt modelId="{2F90A35E-65D2-49C6-BA97-C54C0AEFC8C7}" type="pres">
      <dgm:prSet presAssocID="{2878EE99-00BC-4D47-81BB-91228C32EEE0}" presName="ParentBackground" presStyleLbl="fgAcc1" presStyleIdx="2" presStyleCnt="6"/>
      <dgm:spPr/>
    </dgm:pt>
    <dgm:pt modelId="{6C09E45B-D7F9-4DAA-8EF6-FCC16B815D29}" type="pres">
      <dgm:prSet presAssocID="{2878EE99-00BC-4D47-81BB-91228C32EEE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AE6ADFB-A3C9-42D2-9899-77E825732FFE}" type="pres">
      <dgm:prSet presAssocID="{872296AB-D34B-45D6-B216-D64106B23F85}" presName="Accent3" presStyleCnt="0"/>
      <dgm:spPr/>
    </dgm:pt>
    <dgm:pt modelId="{5CF9D712-CEE4-4659-A2FF-D8B974014AD5}" type="pres">
      <dgm:prSet presAssocID="{872296AB-D34B-45D6-B216-D64106B23F85}" presName="Accent" presStyleLbl="node1" presStyleIdx="3" presStyleCnt="6"/>
      <dgm:spPr/>
    </dgm:pt>
    <dgm:pt modelId="{C732E6C0-0BA4-4215-A65B-6BA4DE62AF12}" type="pres">
      <dgm:prSet presAssocID="{872296AB-D34B-45D6-B216-D64106B23F85}" presName="ParentBackground3" presStyleCnt="0"/>
      <dgm:spPr/>
    </dgm:pt>
    <dgm:pt modelId="{705DC471-164F-4D1A-AA99-D5C3700511D1}" type="pres">
      <dgm:prSet presAssocID="{872296AB-D34B-45D6-B216-D64106B23F85}" presName="ParentBackground" presStyleLbl="fgAcc1" presStyleIdx="3" presStyleCnt="6"/>
      <dgm:spPr/>
    </dgm:pt>
    <dgm:pt modelId="{10E6C052-8861-43EA-B8E4-463E94966D50}" type="pres">
      <dgm:prSet presAssocID="{872296AB-D34B-45D6-B216-D64106B23F8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B7DE380-C43C-4B9D-8FA9-B6D01A60DEE5}" type="pres">
      <dgm:prSet presAssocID="{4924CD32-F7DF-454D-A9D2-1306440D621E}" presName="Accent2" presStyleCnt="0"/>
      <dgm:spPr/>
    </dgm:pt>
    <dgm:pt modelId="{200AB655-0E7A-4284-BF81-FC6CDF169C02}" type="pres">
      <dgm:prSet presAssocID="{4924CD32-F7DF-454D-A9D2-1306440D621E}" presName="Accent" presStyleLbl="node1" presStyleIdx="4" presStyleCnt="6"/>
      <dgm:spPr/>
    </dgm:pt>
    <dgm:pt modelId="{18F08A2F-BF72-4368-B948-192C06C7574B}" type="pres">
      <dgm:prSet presAssocID="{4924CD32-F7DF-454D-A9D2-1306440D621E}" presName="ParentBackground2" presStyleCnt="0"/>
      <dgm:spPr/>
    </dgm:pt>
    <dgm:pt modelId="{43C1BC5F-B964-4AC3-A60A-9A30F0DCE5D8}" type="pres">
      <dgm:prSet presAssocID="{4924CD32-F7DF-454D-A9D2-1306440D621E}" presName="ParentBackground" presStyleLbl="fgAcc1" presStyleIdx="4" presStyleCnt="6"/>
      <dgm:spPr/>
    </dgm:pt>
    <dgm:pt modelId="{D2D09A35-EA3D-4B40-AF07-2E02958B16CB}" type="pres">
      <dgm:prSet presAssocID="{4924CD32-F7DF-454D-A9D2-1306440D621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5ABECDD-16D5-4D20-B42A-E2E6935247C9}" type="pres">
      <dgm:prSet presAssocID="{942E7FB0-35EA-4673-8575-F82B26C5F51D}" presName="Accent1" presStyleCnt="0"/>
      <dgm:spPr/>
    </dgm:pt>
    <dgm:pt modelId="{B8844C0A-2282-4A8C-B356-070A29F07BF4}" type="pres">
      <dgm:prSet presAssocID="{942E7FB0-35EA-4673-8575-F82B26C5F51D}" presName="Accent" presStyleLbl="node1" presStyleIdx="5" presStyleCnt="6"/>
      <dgm:spPr/>
    </dgm:pt>
    <dgm:pt modelId="{5ED1A4B4-F2B1-4314-B0FD-E846938DB0CA}" type="pres">
      <dgm:prSet presAssocID="{942E7FB0-35EA-4673-8575-F82B26C5F51D}" presName="ParentBackground1" presStyleCnt="0"/>
      <dgm:spPr/>
    </dgm:pt>
    <dgm:pt modelId="{63FA061E-9C72-41C2-81D1-2F0D56C54AF6}" type="pres">
      <dgm:prSet presAssocID="{942E7FB0-35EA-4673-8575-F82B26C5F51D}" presName="ParentBackground" presStyleLbl="fgAcc1" presStyleIdx="5" presStyleCnt="6"/>
      <dgm:spPr/>
    </dgm:pt>
    <dgm:pt modelId="{84CB4B6B-8D2E-4697-A29A-F14636429983}" type="pres">
      <dgm:prSet presAssocID="{942E7FB0-35EA-4673-8575-F82B26C5F51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0B3D817-03CC-460B-8ACD-89732565FA47}" srcId="{14360870-8554-401B-8C84-5CA349832C9A}" destId="{2878EE99-00BC-4D47-81BB-91228C32EEE0}" srcOrd="3" destOrd="0" parTransId="{AC94D996-AB88-48F7-ACCC-1A741A38C030}" sibTransId="{18A348D3-03F9-4806-B53E-72A3CFE6E541}"/>
    <dgm:cxn modelId="{2F853F1E-9F5E-4519-A4A4-3CA268F8025D}" type="presOf" srcId="{2878EE99-00BC-4D47-81BB-91228C32EEE0}" destId="{6C09E45B-D7F9-4DAA-8EF6-FCC16B815D29}" srcOrd="1" destOrd="0" presId="urn:microsoft.com/office/officeart/2011/layout/CircleProcess"/>
    <dgm:cxn modelId="{A641D437-9E32-4636-836F-E8EE232C6870}" type="presOf" srcId="{872296AB-D34B-45D6-B216-D64106B23F85}" destId="{10E6C052-8861-43EA-B8E4-463E94966D50}" srcOrd="1" destOrd="0" presId="urn:microsoft.com/office/officeart/2011/layout/CircleProcess"/>
    <dgm:cxn modelId="{53B82141-75FD-4378-8271-5488F6B8E2D6}" type="presOf" srcId="{2878EE99-00BC-4D47-81BB-91228C32EEE0}" destId="{2F90A35E-65D2-49C6-BA97-C54C0AEFC8C7}" srcOrd="0" destOrd="0" presId="urn:microsoft.com/office/officeart/2011/layout/CircleProcess"/>
    <dgm:cxn modelId="{9AF99261-1D44-49A7-A443-272CA2BA6AE8}" type="presOf" srcId="{4924CD32-F7DF-454D-A9D2-1306440D621E}" destId="{D2D09A35-EA3D-4B40-AF07-2E02958B16CB}" srcOrd="1" destOrd="0" presId="urn:microsoft.com/office/officeart/2011/layout/CircleProcess"/>
    <dgm:cxn modelId="{02B81346-45BB-40BF-A67E-8E11B0831202}" srcId="{14360870-8554-401B-8C84-5CA349832C9A}" destId="{4924CD32-F7DF-454D-A9D2-1306440D621E}" srcOrd="1" destOrd="0" parTransId="{58ECC364-6A3A-4E58-AC6F-13289FF03AF7}" sibTransId="{909E07AF-4941-44C2-9B43-6E8A8F4616A3}"/>
    <dgm:cxn modelId="{6B8A664C-8260-40B1-9F27-E5F43C9BD7BF}" type="presOf" srcId="{9D7AC7CB-1129-4EBF-9EA7-6B5E66BFA2A5}" destId="{CBAA3776-854B-4A3E-840E-A722864539DC}" srcOrd="0" destOrd="0" presId="urn:microsoft.com/office/officeart/2011/layout/CircleProcess"/>
    <dgm:cxn modelId="{8388DE7A-EBE4-48A3-A542-86992E311534}" type="presOf" srcId="{872296AB-D34B-45D6-B216-D64106B23F85}" destId="{705DC471-164F-4D1A-AA99-D5C3700511D1}" srcOrd="0" destOrd="0" presId="urn:microsoft.com/office/officeart/2011/layout/CircleProcess"/>
    <dgm:cxn modelId="{F5BBF783-7FD3-4C26-9B20-4ABD2354A72B}" type="presOf" srcId="{14360870-8554-401B-8C84-5CA349832C9A}" destId="{F4DB3696-EFAE-4D0B-8D96-0DBCF9EE92ED}" srcOrd="0" destOrd="0" presId="urn:microsoft.com/office/officeart/2011/layout/CircleProcess"/>
    <dgm:cxn modelId="{6B8E708B-9D5C-4C9B-B5CA-0D8D23C5364E}" type="presOf" srcId="{4924CD32-F7DF-454D-A9D2-1306440D621E}" destId="{43C1BC5F-B964-4AC3-A60A-9A30F0DCE5D8}" srcOrd="0" destOrd="0" presId="urn:microsoft.com/office/officeart/2011/layout/CircleProcess"/>
    <dgm:cxn modelId="{BD6D0496-17C1-4EB5-8748-E9D0A01C0EC8}" type="presOf" srcId="{176274F8-CBF4-4A27-86D1-A0CC6028D0B2}" destId="{16A94E3D-0775-411F-8DD9-0A879F8506B1}" srcOrd="0" destOrd="0" presId="urn:microsoft.com/office/officeart/2011/layout/CircleProcess"/>
    <dgm:cxn modelId="{336A77A1-77DB-45C9-8BAD-CB257054B744}" srcId="{14360870-8554-401B-8C84-5CA349832C9A}" destId="{942E7FB0-35EA-4673-8575-F82B26C5F51D}" srcOrd="0" destOrd="0" parTransId="{E6BAC82B-1C68-402D-B655-FD5BB078E864}" sibTransId="{580FEE2F-EA3E-44ED-A5BB-41A6D75E26F7}"/>
    <dgm:cxn modelId="{9E9321B1-E212-460D-98D7-1F69B8F8247F}" srcId="{14360870-8554-401B-8C84-5CA349832C9A}" destId="{872296AB-D34B-45D6-B216-D64106B23F85}" srcOrd="2" destOrd="0" parTransId="{E8657004-9C06-4F08-8FD6-52D7C8798CAF}" sibTransId="{B1CB8813-C0D1-4293-9E15-AE9A8FD201D8}"/>
    <dgm:cxn modelId="{A0088BBE-7BE3-4C2B-8022-F4826A1EE377}" type="presOf" srcId="{942E7FB0-35EA-4673-8575-F82B26C5F51D}" destId="{63FA061E-9C72-41C2-81D1-2F0D56C54AF6}" srcOrd="0" destOrd="0" presId="urn:microsoft.com/office/officeart/2011/layout/CircleProcess"/>
    <dgm:cxn modelId="{61A40ECA-5F3F-4948-ABDE-17799FF612E0}" type="presOf" srcId="{942E7FB0-35EA-4673-8575-F82B26C5F51D}" destId="{84CB4B6B-8D2E-4697-A29A-F14636429983}" srcOrd="1" destOrd="0" presId="urn:microsoft.com/office/officeart/2011/layout/CircleProcess"/>
    <dgm:cxn modelId="{CB766BCC-05FF-46C3-9C27-04A87106F89F}" type="presOf" srcId="{176274F8-CBF4-4A27-86D1-A0CC6028D0B2}" destId="{A26FCB98-1377-4701-93D8-1D46F9840CFD}" srcOrd="1" destOrd="0" presId="urn:microsoft.com/office/officeart/2011/layout/CircleProcess"/>
    <dgm:cxn modelId="{2F7252DE-8E12-41FD-B71F-E7B38076B4C1}" srcId="{14360870-8554-401B-8C84-5CA349832C9A}" destId="{176274F8-CBF4-4A27-86D1-A0CC6028D0B2}" srcOrd="5" destOrd="0" parTransId="{B2347AB9-798A-4677-8603-FB8D97184D5F}" sibTransId="{516AB10B-067E-47DA-B527-1B12A90E2F5C}"/>
    <dgm:cxn modelId="{4B89C1E4-9449-471D-9885-9C3FBAC9C426}" type="presOf" srcId="{9D7AC7CB-1129-4EBF-9EA7-6B5E66BFA2A5}" destId="{B1732FE9-C68B-4C9F-8EA4-5819B1498631}" srcOrd="1" destOrd="0" presId="urn:microsoft.com/office/officeart/2011/layout/CircleProcess"/>
    <dgm:cxn modelId="{699AE7E4-F66C-45C5-A374-7B5E3B1465C4}" srcId="{14360870-8554-401B-8C84-5CA349832C9A}" destId="{9D7AC7CB-1129-4EBF-9EA7-6B5E66BFA2A5}" srcOrd="4" destOrd="0" parTransId="{F252754B-81B7-46FF-A2C6-5B97FFBABE25}" sibTransId="{D5F8E1B5-B797-4B29-901E-5ACF83612852}"/>
    <dgm:cxn modelId="{B06AD5BA-6343-43BB-A565-1A4BD9B936C5}" type="presParOf" srcId="{F4DB3696-EFAE-4D0B-8D96-0DBCF9EE92ED}" destId="{6704E44D-DA45-43BB-B798-C30DBA7E9DE7}" srcOrd="0" destOrd="0" presId="urn:microsoft.com/office/officeart/2011/layout/CircleProcess"/>
    <dgm:cxn modelId="{E655A17D-2779-4715-8DCC-ABA71D01D4B2}" type="presParOf" srcId="{6704E44D-DA45-43BB-B798-C30DBA7E9DE7}" destId="{2C484855-D963-4FA2-8396-28D9356846A7}" srcOrd="0" destOrd="0" presId="urn:microsoft.com/office/officeart/2011/layout/CircleProcess"/>
    <dgm:cxn modelId="{5A2139B7-C710-46D4-A993-7CFA3DE4C5B9}" type="presParOf" srcId="{F4DB3696-EFAE-4D0B-8D96-0DBCF9EE92ED}" destId="{346E746D-A943-431E-A2BB-6D4EA9A4DF6A}" srcOrd="1" destOrd="0" presId="urn:microsoft.com/office/officeart/2011/layout/CircleProcess"/>
    <dgm:cxn modelId="{331CD8FA-B25C-4BAC-BC61-082B3CCA42B7}" type="presParOf" srcId="{346E746D-A943-431E-A2BB-6D4EA9A4DF6A}" destId="{16A94E3D-0775-411F-8DD9-0A879F8506B1}" srcOrd="0" destOrd="0" presId="urn:microsoft.com/office/officeart/2011/layout/CircleProcess"/>
    <dgm:cxn modelId="{9FBD10EA-341A-4C56-AAFC-C8F872E472B8}" type="presParOf" srcId="{F4DB3696-EFAE-4D0B-8D96-0DBCF9EE92ED}" destId="{A26FCB98-1377-4701-93D8-1D46F9840CFD}" srcOrd="2" destOrd="0" presId="urn:microsoft.com/office/officeart/2011/layout/CircleProcess"/>
    <dgm:cxn modelId="{9347A095-1B07-451D-8325-DE2C9284B8F8}" type="presParOf" srcId="{F4DB3696-EFAE-4D0B-8D96-0DBCF9EE92ED}" destId="{0E2DA721-C910-42AB-A60F-FBC0DBBE1ADA}" srcOrd="3" destOrd="0" presId="urn:microsoft.com/office/officeart/2011/layout/CircleProcess"/>
    <dgm:cxn modelId="{601E66EB-340B-4E27-B8D0-3C5697D695C0}" type="presParOf" srcId="{0E2DA721-C910-42AB-A60F-FBC0DBBE1ADA}" destId="{761F32F1-5FBD-42A2-A769-F53BB356C139}" srcOrd="0" destOrd="0" presId="urn:microsoft.com/office/officeart/2011/layout/CircleProcess"/>
    <dgm:cxn modelId="{EFE0D466-45D7-47FD-B215-6CCFB2886198}" type="presParOf" srcId="{F4DB3696-EFAE-4D0B-8D96-0DBCF9EE92ED}" destId="{FC6EAF9B-17E1-47AD-B3D2-A46ECF0CDC8F}" srcOrd="4" destOrd="0" presId="urn:microsoft.com/office/officeart/2011/layout/CircleProcess"/>
    <dgm:cxn modelId="{9D322865-4E58-4489-9550-676FAD0AC102}" type="presParOf" srcId="{FC6EAF9B-17E1-47AD-B3D2-A46ECF0CDC8F}" destId="{CBAA3776-854B-4A3E-840E-A722864539DC}" srcOrd="0" destOrd="0" presId="urn:microsoft.com/office/officeart/2011/layout/CircleProcess"/>
    <dgm:cxn modelId="{9261FEFE-6E69-44AB-9118-803852B9EE4D}" type="presParOf" srcId="{F4DB3696-EFAE-4D0B-8D96-0DBCF9EE92ED}" destId="{B1732FE9-C68B-4C9F-8EA4-5819B1498631}" srcOrd="5" destOrd="0" presId="urn:microsoft.com/office/officeart/2011/layout/CircleProcess"/>
    <dgm:cxn modelId="{AD234447-3BFA-42D5-A122-FBD6F51E3B72}" type="presParOf" srcId="{F4DB3696-EFAE-4D0B-8D96-0DBCF9EE92ED}" destId="{9948EB5B-2934-4108-B930-9C155A8D99B9}" srcOrd="6" destOrd="0" presId="urn:microsoft.com/office/officeart/2011/layout/CircleProcess"/>
    <dgm:cxn modelId="{23122292-2096-478E-BDF2-8EB13E48BAE5}" type="presParOf" srcId="{9948EB5B-2934-4108-B930-9C155A8D99B9}" destId="{6864F921-C8AA-43ED-9F64-27AA5B912702}" srcOrd="0" destOrd="0" presId="urn:microsoft.com/office/officeart/2011/layout/CircleProcess"/>
    <dgm:cxn modelId="{CC4C1758-37E7-4F63-96F0-24D5E1CAB33C}" type="presParOf" srcId="{F4DB3696-EFAE-4D0B-8D96-0DBCF9EE92ED}" destId="{15F55FFB-5E01-48D8-B97B-C81C71AA95CE}" srcOrd="7" destOrd="0" presId="urn:microsoft.com/office/officeart/2011/layout/CircleProcess"/>
    <dgm:cxn modelId="{16110CAE-41A3-485F-B93C-F8EE381A575A}" type="presParOf" srcId="{15F55FFB-5E01-48D8-B97B-C81C71AA95CE}" destId="{2F90A35E-65D2-49C6-BA97-C54C0AEFC8C7}" srcOrd="0" destOrd="0" presId="urn:microsoft.com/office/officeart/2011/layout/CircleProcess"/>
    <dgm:cxn modelId="{49DA6F85-FA60-4F30-BB33-F661A6738279}" type="presParOf" srcId="{F4DB3696-EFAE-4D0B-8D96-0DBCF9EE92ED}" destId="{6C09E45B-D7F9-4DAA-8EF6-FCC16B815D29}" srcOrd="8" destOrd="0" presId="urn:microsoft.com/office/officeart/2011/layout/CircleProcess"/>
    <dgm:cxn modelId="{1927F46E-748D-4A83-A149-6D04F10BB0A5}" type="presParOf" srcId="{F4DB3696-EFAE-4D0B-8D96-0DBCF9EE92ED}" destId="{DAE6ADFB-A3C9-42D2-9899-77E825732FFE}" srcOrd="9" destOrd="0" presId="urn:microsoft.com/office/officeart/2011/layout/CircleProcess"/>
    <dgm:cxn modelId="{5924C0DE-A0FD-4FA5-A4AB-78B307069512}" type="presParOf" srcId="{DAE6ADFB-A3C9-42D2-9899-77E825732FFE}" destId="{5CF9D712-CEE4-4659-A2FF-D8B974014AD5}" srcOrd="0" destOrd="0" presId="urn:microsoft.com/office/officeart/2011/layout/CircleProcess"/>
    <dgm:cxn modelId="{B2006324-B02F-42C9-9877-D72F11D26ED9}" type="presParOf" srcId="{F4DB3696-EFAE-4D0B-8D96-0DBCF9EE92ED}" destId="{C732E6C0-0BA4-4215-A65B-6BA4DE62AF12}" srcOrd="10" destOrd="0" presId="urn:microsoft.com/office/officeart/2011/layout/CircleProcess"/>
    <dgm:cxn modelId="{3099EBBF-4B3D-4974-840F-0B8E3F37A467}" type="presParOf" srcId="{C732E6C0-0BA4-4215-A65B-6BA4DE62AF12}" destId="{705DC471-164F-4D1A-AA99-D5C3700511D1}" srcOrd="0" destOrd="0" presId="urn:microsoft.com/office/officeart/2011/layout/CircleProcess"/>
    <dgm:cxn modelId="{DAD6300B-9BF4-4FC0-8230-4B519E70D0E6}" type="presParOf" srcId="{F4DB3696-EFAE-4D0B-8D96-0DBCF9EE92ED}" destId="{10E6C052-8861-43EA-B8E4-463E94966D50}" srcOrd="11" destOrd="0" presId="urn:microsoft.com/office/officeart/2011/layout/CircleProcess"/>
    <dgm:cxn modelId="{6FE53ACB-9788-4932-9C94-3CDFD5620387}" type="presParOf" srcId="{F4DB3696-EFAE-4D0B-8D96-0DBCF9EE92ED}" destId="{DB7DE380-C43C-4B9D-8FA9-B6D01A60DEE5}" srcOrd="12" destOrd="0" presId="urn:microsoft.com/office/officeart/2011/layout/CircleProcess"/>
    <dgm:cxn modelId="{88CABC45-23F3-43B7-8088-DA2EA36B5327}" type="presParOf" srcId="{DB7DE380-C43C-4B9D-8FA9-B6D01A60DEE5}" destId="{200AB655-0E7A-4284-BF81-FC6CDF169C02}" srcOrd="0" destOrd="0" presId="urn:microsoft.com/office/officeart/2011/layout/CircleProcess"/>
    <dgm:cxn modelId="{C3976B66-2FF9-4403-B2C1-571AA5347D17}" type="presParOf" srcId="{F4DB3696-EFAE-4D0B-8D96-0DBCF9EE92ED}" destId="{18F08A2F-BF72-4368-B948-192C06C7574B}" srcOrd="13" destOrd="0" presId="urn:microsoft.com/office/officeart/2011/layout/CircleProcess"/>
    <dgm:cxn modelId="{930EE6F7-6C6A-4504-B4D4-162E2835088C}" type="presParOf" srcId="{18F08A2F-BF72-4368-B948-192C06C7574B}" destId="{43C1BC5F-B964-4AC3-A60A-9A30F0DCE5D8}" srcOrd="0" destOrd="0" presId="urn:microsoft.com/office/officeart/2011/layout/CircleProcess"/>
    <dgm:cxn modelId="{8F29A6C2-1857-4544-BDE5-EF65898ABA36}" type="presParOf" srcId="{F4DB3696-EFAE-4D0B-8D96-0DBCF9EE92ED}" destId="{D2D09A35-EA3D-4B40-AF07-2E02958B16CB}" srcOrd="14" destOrd="0" presId="urn:microsoft.com/office/officeart/2011/layout/CircleProcess"/>
    <dgm:cxn modelId="{882BAB0E-F825-4282-9EFF-5AB80831C24A}" type="presParOf" srcId="{F4DB3696-EFAE-4D0B-8D96-0DBCF9EE92ED}" destId="{F5ABECDD-16D5-4D20-B42A-E2E6935247C9}" srcOrd="15" destOrd="0" presId="urn:microsoft.com/office/officeart/2011/layout/CircleProcess"/>
    <dgm:cxn modelId="{BF18B235-D045-41B8-A73A-E17F820D94D1}" type="presParOf" srcId="{F5ABECDD-16D5-4D20-B42A-E2E6935247C9}" destId="{B8844C0A-2282-4A8C-B356-070A29F07BF4}" srcOrd="0" destOrd="0" presId="urn:microsoft.com/office/officeart/2011/layout/CircleProcess"/>
    <dgm:cxn modelId="{A4575907-05CB-45E8-AB11-798395113033}" type="presParOf" srcId="{F4DB3696-EFAE-4D0B-8D96-0DBCF9EE92ED}" destId="{5ED1A4B4-F2B1-4314-B0FD-E846938DB0CA}" srcOrd="16" destOrd="0" presId="urn:microsoft.com/office/officeart/2011/layout/CircleProcess"/>
    <dgm:cxn modelId="{FDDE4E13-BE38-46A5-AB32-D1704E05BA1B}" type="presParOf" srcId="{5ED1A4B4-F2B1-4314-B0FD-E846938DB0CA}" destId="{63FA061E-9C72-41C2-81D1-2F0D56C54AF6}" srcOrd="0" destOrd="0" presId="urn:microsoft.com/office/officeart/2011/layout/CircleProcess"/>
    <dgm:cxn modelId="{0422B188-8CD0-4709-B5F6-D99DD955C899}" type="presParOf" srcId="{F4DB3696-EFAE-4D0B-8D96-0DBCF9EE92ED}" destId="{84CB4B6B-8D2E-4697-A29A-F14636429983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4855-D963-4FA2-8396-28D9356846A7}">
      <dsp:nvSpPr>
        <dsp:cNvPr id="0" name=""/>
        <dsp:cNvSpPr/>
      </dsp:nvSpPr>
      <dsp:spPr>
        <a:xfrm>
          <a:off x="8703823" y="734945"/>
          <a:ext cx="1604461" cy="1604156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94E3D-0775-411F-8DD9-0A879F8506B1}">
      <dsp:nvSpPr>
        <dsp:cNvPr id="0" name=""/>
        <dsp:cNvSpPr/>
      </dsp:nvSpPr>
      <dsp:spPr>
        <a:xfrm>
          <a:off x="8757849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Monitor &amp; Learn</a:t>
          </a:r>
        </a:p>
      </dsp:txBody>
      <dsp:txXfrm>
        <a:off x="8971913" y="1002351"/>
        <a:ext cx="1069301" cy="1069343"/>
      </dsp:txXfrm>
    </dsp:sp>
    <dsp:sp modelId="{761F32F1-5FBD-42A2-A769-F53BB356C139}">
      <dsp:nvSpPr>
        <dsp:cNvPr id="0" name=""/>
        <dsp:cNvSpPr/>
      </dsp:nvSpPr>
      <dsp:spPr>
        <a:xfrm rot="2700000">
          <a:off x="7046468" y="734764"/>
          <a:ext cx="1604235" cy="1604235"/>
        </a:xfrm>
        <a:prstGeom prst="teardrop">
          <a:avLst>
            <a:gd name="adj" fmla="val 100000"/>
          </a:avLst>
        </a:prstGeom>
        <a:solidFill>
          <a:schemeClr val="accent6">
            <a:shade val="50000"/>
            <a:hueOff val="0"/>
            <a:satOff val="0"/>
            <a:lumOff val="101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A3776-854B-4A3E-840E-A722864539DC}">
      <dsp:nvSpPr>
        <dsp:cNvPr id="0" name=""/>
        <dsp:cNvSpPr/>
      </dsp:nvSpPr>
      <dsp:spPr>
        <a:xfrm>
          <a:off x="7100381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101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Operate</a:t>
          </a:r>
        </a:p>
      </dsp:txBody>
      <dsp:txXfrm>
        <a:off x="7314445" y="1002351"/>
        <a:ext cx="1069301" cy="1069343"/>
      </dsp:txXfrm>
    </dsp:sp>
    <dsp:sp modelId="{6864F921-C8AA-43ED-9F64-27AA5B912702}">
      <dsp:nvSpPr>
        <dsp:cNvPr id="0" name=""/>
        <dsp:cNvSpPr/>
      </dsp:nvSpPr>
      <dsp:spPr>
        <a:xfrm rot="2700000">
          <a:off x="5389001" y="734764"/>
          <a:ext cx="1604235" cy="1604235"/>
        </a:xfrm>
        <a:prstGeom prst="teardrop">
          <a:avLst>
            <a:gd name="adj" fmla="val 100000"/>
          </a:avLst>
        </a:prstGeom>
        <a:solidFill>
          <a:schemeClr val="accent6">
            <a:shade val="50000"/>
            <a:hueOff val="0"/>
            <a:satOff val="0"/>
            <a:lumOff val="203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0A35E-65D2-49C6-BA97-C54C0AEFC8C7}">
      <dsp:nvSpPr>
        <dsp:cNvPr id="0" name=""/>
        <dsp:cNvSpPr/>
      </dsp:nvSpPr>
      <dsp:spPr>
        <a:xfrm>
          <a:off x="5442913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203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Deploy</a:t>
          </a:r>
        </a:p>
      </dsp:txBody>
      <dsp:txXfrm>
        <a:off x="5656977" y="1002351"/>
        <a:ext cx="1069301" cy="1069343"/>
      </dsp:txXfrm>
    </dsp:sp>
    <dsp:sp modelId="{5CF9D712-CEE4-4659-A2FF-D8B974014AD5}">
      <dsp:nvSpPr>
        <dsp:cNvPr id="0" name=""/>
        <dsp:cNvSpPr/>
      </dsp:nvSpPr>
      <dsp:spPr>
        <a:xfrm rot="2700000">
          <a:off x="3731533" y="734764"/>
          <a:ext cx="1604235" cy="1604235"/>
        </a:xfrm>
        <a:prstGeom prst="teardrop">
          <a:avLst>
            <a:gd name="adj" fmla="val 100000"/>
          </a:avLst>
        </a:prstGeom>
        <a:solidFill>
          <a:schemeClr val="accent6">
            <a:shade val="50000"/>
            <a:hueOff val="0"/>
            <a:satOff val="0"/>
            <a:lumOff val="305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DC471-164F-4D1A-AA99-D5C3700511D1}">
      <dsp:nvSpPr>
        <dsp:cNvPr id="0" name=""/>
        <dsp:cNvSpPr/>
      </dsp:nvSpPr>
      <dsp:spPr>
        <a:xfrm>
          <a:off x="3785446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30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Build &amp; Test</a:t>
          </a:r>
        </a:p>
      </dsp:txBody>
      <dsp:txXfrm>
        <a:off x="3998490" y="1002351"/>
        <a:ext cx="1069301" cy="1069343"/>
      </dsp:txXfrm>
    </dsp:sp>
    <dsp:sp modelId="{200AB655-0E7A-4284-BF81-FC6CDF169C02}">
      <dsp:nvSpPr>
        <dsp:cNvPr id="0" name=""/>
        <dsp:cNvSpPr/>
      </dsp:nvSpPr>
      <dsp:spPr>
        <a:xfrm rot="2700000">
          <a:off x="2074065" y="734764"/>
          <a:ext cx="1604235" cy="1604235"/>
        </a:xfrm>
        <a:prstGeom prst="teardrop">
          <a:avLst>
            <a:gd name="adj" fmla="val 100000"/>
          </a:avLst>
        </a:prstGeom>
        <a:solidFill>
          <a:schemeClr val="accent6">
            <a:shade val="50000"/>
            <a:hueOff val="0"/>
            <a:satOff val="0"/>
            <a:lumOff val="203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BC5F-B964-4AC3-A60A-9A30F0DCE5D8}">
      <dsp:nvSpPr>
        <dsp:cNvPr id="0" name=""/>
        <dsp:cNvSpPr/>
      </dsp:nvSpPr>
      <dsp:spPr>
        <a:xfrm>
          <a:off x="2127978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203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Develop</a:t>
          </a:r>
        </a:p>
      </dsp:txBody>
      <dsp:txXfrm>
        <a:off x="2341023" y="1002351"/>
        <a:ext cx="1069301" cy="1069343"/>
      </dsp:txXfrm>
    </dsp:sp>
    <dsp:sp modelId="{B8844C0A-2282-4A8C-B356-070A29F07BF4}">
      <dsp:nvSpPr>
        <dsp:cNvPr id="0" name=""/>
        <dsp:cNvSpPr/>
      </dsp:nvSpPr>
      <dsp:spPr>
        <a:xfrm rot="2700000">
          <a:off x="416598" y="734764"/>
          <a:ext cx="1604235" cy="1604235"/>
        </a:xfrm>
        <a:prstGeom prst="teardrop">
          <a:avLst>
            <a:gd name="adj" fmla="val 100000"/>
          </a:avLst>
        </a:prstGeom>
        <a:solidFill>
          <a:schemeClr val="accent6">
            <a:shade val="50000"/>
            <a:hueOff val="0"/>
            <a:satOff val="0"/>
            <a:lumOff val="101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A061E-9C72-41C2-81D1-2F0D56C54AF6}">
      <dsp:nvSpPr>
        <dsp:cNvPr id="0" name=""/>
        <dsp:cNvSpPr/>
      </dsp:nvSpPr>
      <dsp:spPr>
        <a:xfrm>
          <a:off x="469491" y="788426"/>
          <a:ext cx="1497429" cy="1497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shade val="50000"/>
              <a:hueOff val="0"/>
              <a:satOff val="0"/>
              <a:lumOff val="101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Plan &amp; Track</a:t>
          </a:r>
        </a:p>
      </dsp:txBody>
      <dsp:txXfrm>
        <a:off x="683555" y="1002351"/>
        <a:ext cx="1069301" cy="1069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10/18/2018 11:56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10/18/2018 11:56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69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31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11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959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76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872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092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867194" marR="0" lvl="0" indent="0" algn="l" defTabSz="13870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12:04 PM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865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8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10/18/2018 11:56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9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94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867194" marR="0" lvl="0" indent="0" algn="l" defTabSz="13870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11:59 AM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867194" marR="0" lvl="0" indent="0" algn="l" defTabSz="13870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11:59 AM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4153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153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69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4422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883672" marR="0" lvl="0" indent="0" algn="l" defTabSz="141340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4422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422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11:59 AM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4422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4422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382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10/18/2018 12:13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04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827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3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0810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1077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866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5668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880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14554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426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583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9048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6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06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5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0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2554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51824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FB81-853E-4D7D-9F04-8782F978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7B9D-0E0F-436D-9B17-0680217E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11B77-DD91-44F3-BB35-FFDA333D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FDFC-BD6E-4432-824A-204594A0F94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9019-E2BB-42D8-9C1D-E46471E5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85C66-9525-4FB8-9A84-7E3B6BB9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5C-93D2-4506-99D8-53EF2E52C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ocs.microsoft.com/en-us/azure/devops/what-is-devop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6681968" cy="553998"/>
          </a:xfrm>
        </p:spPr>
        <p:txBody>
          <a:bodyPr/>
          <a:lstStyle/>
          <a:p>
            <a:r>
              <a:rPr lang="en-US" dirty="0"/>
              <a:t>Application Insights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307777"/>
          </a:xfrm>
        </p:spPr>
        <p:txBody>
          <a:bodyPr/>
          <a:lstStyle/>
          <a:p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Diagnose E2E issues with Application Insights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312585" y="3799970"/>
            <a:ext cx="4039399" cy="587571"/>
            <a:chOff x="426425" y="2112033"/>
            <a:chExt cx="3960555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Track E2E distributed transactions (including for Python &amp; Go) </a:t>
              </a:r>
              <a:r>
                <a:rPr lang="en-US" sz="1100" kern="0" dirty="0">
                  <a:solidFill>
                    <a:srgbClr val="FF0000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lang="en-US" kern="0" dirty="0">
                <a:solidFill>
                  <a:srgbClr val="1A1A1A"/>
                </a:solidFill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96222" y="2014882"/>
            <a:ext cx="4320166" cy="587572"/>
            <a:chOff x="426425" y="3666045"/>
            <a:chExt cx="4235841" cy="5761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5"/>
              <a:ext cx="374993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apps in .NET, JS, Java, Node.js or any language with OSS SDKs </a:t>
              </a:r>
              <a:r>
                <a:rPr lang="en-US" sz="1100" kern="0" dirty="0">
                  <a:solidFill>
                    <a:srgbClr val="FF0000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313312" y="463932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to code-level with Snapshot Debugging &amp; Profiling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96222" y="2894162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Visualize server/client connections &amp; dependencies with App Map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9C1095-1F95-4F50-9B11-F25A48A7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23" y="2126724"/>
            <a:ext cx="6998563" cy="377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E0ACDB-BDA5-490E-99DE-09C2ADDC38FF}"/>
              </a:ext>
            </a:extLst>
          </p:cNvPr>
          <p:cNvGrpSpPr/>
          <p:nvPr/>
        </p:nvGrpSpPr>
        <p:grpSpPr>
          <a:xfrm>
            <a:off x="296222" y="5466056"/>
            <a:ext cx="4240267" cy="587571"/>
            <a:chOff x="426425" y="4250976"/>
            <a:chExt cx="4157502" cy="57610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A337FF-515D-4BC6-A149-6132B9F056CB}"/>
                </a:ext>
              </a:extLst>
            </p:cNvPr>
            <p:cNvSpPr/>
            <p:nvPr/>
          </p:nvSpPr>
          <p:spPr>
            <a:xfrm>
              <a:off x="912337" y="4294455"/>
              <a:ext cx="367159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 dirty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Understand end-user cohorts, behavior &amp; engagement for planning</a:t>
              </a:r>
            </a:p>
          </p:txBody>
        </p:sp>
        <p:sp>
          <p:nvSpPr>
            <p:cNvPr id="39" name="arrow_15" title="Icon of a arrow in a circle pointed right">
              <a:extLst>
                <a:ext uri="{FF2B5EF4-FFF2-40B4-BE49-F238E27FC236}">
                  <a16:creationId xmlns:a16="http://schemas.microsoft.com/office/drawing/2014/main" id="{AC0657A8-5DF3-46F0-A30D-23D7BA3BD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061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tracing across servers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34600-1FF1-4D68-8E1E-FEF3728A9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37" y="1561449"/>
            <a:ext cx="2024889" cy="35187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7DEF5-BB8A-4FB2-A7AF-9C3279D4A967}"/>
              </a:ext>
            </a:extLst>
          </p:cNvPr>
          <p:cNvGrpSpPr/>
          <p:nvPr/>
        </p:nvGrpSpPr>
        <p:grpSpPr>
          <a:xfrm>
            <a:off x="2734407" y="1561448"/>
            <a:ext cx="8806097" cy="4738197"/>
            <a:chOff x="1798637" y="1503705"/>
            <a:chExt cx="8982678" cy="48332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E3869-E833-4532-8880-E8BE821CE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8637" y="1503706"/>
              <a:ext cx="5943600" cy="48332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5D8443-FF76-435B-8B00-866E594B8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99237" y="1503705"/>
              <a:ext cx="4182078" cy="4833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6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Analytics to Dig Deeper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27" y="1456887"/>
            <a:ext cx="10628067" cy="372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800" y="1213433"/>
            <a:ext cx="11063097" cy="24711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5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Deliver a great user experience: &lt;500ms</a:t>
            </a: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5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Minimize cost of cloud resources</a:t>
            </a: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endParaRPr lang="en-US" sz="35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35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Overall minimize what code is doing over time: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413696" y="3890193"/>
            <a:ext cx="7902604" cy="996242"/>
            <a:chOff x="408030" y="3967702"/>
            <a:chExt cx="8061068" cy="1016219"/>
          </a:xfrm>
        </p:grpSpPr>
        <p:grpSp>
          <p:nvGrpSpPr>
            <p:cNvPr id="28" name="Group 27"/>
            <p:cNvGrpSpPr/>
            <p:nvPr/>
          </p:nvGrpSpPr>
          <p:grpSpPr>
            <a:xfrm>
              <a:off x="455599" y="4486404"/>
              <a:ext cx="8013499" cy="497517"/>
              <a:chOff x="870905" y="4246794"/>
              <a:chExt cx="8013499" cy="49751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432964" y="4354317"/>
                <a:ext cx="6583608" cy="274317"/>
                <a:chOff x="1280531" y="1668482"/>
                <a:chExt cx="6583608" cy="274317"/>
              </a:xfrm>
            </p:grpSpPr>
            <p:sp>
              <p:nvSpPr>
                <p:cNvPr id="3" name="Rectangle 2"/>
                <p:cNvSpPr/>
                <p:nvPr/>
              </p:nvSpPr>
              <p:spPr bwMode="auto">
                <a:xfrm>
                  <a:off x="1280531" y="1668482"/>
                  <a:ext cx="914390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dirty="0">
                      <a:solidFill>
                        <a:sysClr val="windowText" lastClr="000000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Network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 bwMode="auto">
                <a:xfrm>
                  <a:off x="2200944" y="1668482"/>
                  <a:ext cx="1274124" cy="274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Process Inputs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 bwMode="auto">
                <a:xfrm>
                  <a:off x="3452741" y="1668482"/>
                  <a:ext cx="1737343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dirty="0">
                      <a:solidFill>
                        <a:sysClr val="windowText" lastClr="000000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Make DB or HTTP Call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 bwMode="auto">
                <a:xfrm>
                  <a:off x="5190084" y="1668482"/>
                  <a:ext cx="1371585" cy="274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Process Results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 bwMode="auto">
                <a:xfrm>
                  <a:off x="6561669" y="1668482"/>
                  <a:ext cx="1302470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dirty="0">
                      <a:solidFill>
                        <a:sysClr val="windowText" lastClr="000000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Return Results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870905" y="4246794"/>
                <a:ext cx="688330" cy="489365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372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0ms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89901" y="4254946"/>
                <a:ext cx="994503" cy="489365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372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1000 </a:t>
                </a:r>
                <a:r>
                  <a:rPr lang="en-US" sz="1372" dirty="0" err="1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ms</a:t>
                </a:r>
                <a:endParaRPr lang="en-US" sz="1372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8030" y="3967702"/>
              <a:ext cx="1303177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961" b="1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788548" y="4146132"/>
            <a:ext cx="2166721" cy="854446"/>
            <a:chOff x="9984828" y="4228774"/>
            <a:chExt cx="2210168" cy="871579"/>
          </a:xfrm>
        </p:grpSpPr>
        <p:sp>
          <p:nvSpPr>
            <p:cNvPr id="18" name="Rectangle 17"/>
            <p:cNvSpPr/>
            <p:nvPr/>
          </p:nvSpPr>
          <p:spPr bwMode="auto">
            <a:xfrm>
              <a:off x="9984828" y="4370403"/>
              <a:ext cx="365756" cy="182878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9984828" y="4778082"/>
              <a:ext cx="365756" cy="18287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59145" y="4228774"/>
              <a:ext cx="1237595" cy="4615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Code waiting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59145" y="4638688"/>
              <a:ext cx="1935851" cy="4616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Code executing on CPU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788548" y="4900745"/>
            <a:ext cx="1979775" cy="452590"/>
            <a:chOff x="9984828" y="4998518"/>
            <a:chExt cx="2019474" cy="461665"/>
          </a:xfrm>
        </p:grpSpPr>
        <p:sp>
          <p:nvSpPr>
            <p:cNvPr id="52" name="TextBox 51"/>
            <p:cNvSpPr txBox="1"/>
            <p:nvPr/>
          </p:nvSpPr>
          <p:spPr>
            <a:xfrm>
              <a:off x="10259144" y="4998518"/>
              <a:ext cx="1745158" cy="4616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6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Resource Contention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9984828" y="5141407"/>
              <a:ext cx="365756" cy="183748"/>
            </a:xfrm>
            <a:prstGeom prst="rect">
              <a:avLst/>
            </a:prstGeom>
            <a:pattFill prst="openDmnd">
              <a:fgClr>
                <a:schemeClr val="tx1">
                  <a:lumMod val="75000"/>
                </a:schemeClr>
              </a:fgClr>
              <a:bgClr>
                <a:srgbClr val="EAEAEA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0583" y="4835743"/>
            <a:ext cx="9364521" cy="1042290"/>
            <a:chOff x="415055" y="4932213"/>
            <a:chExt cx="9552299" cy="1063190"/>
          </a:xfrm>
        </p:grpSpPr>
        <p:sp>
          <p:nvSpPr>
            <p:cNvPr id="48" name="TextBox 47"/>
            <p:cNvSpPr txBox="1"/>
            <p:nvPr/>
          </p:nvSpPr>
          <p:spPr>
            <a:xfrm>
              <a:off x="415055" y="5066617"/>
              <a:ext cx="2189638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961" b="1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Second Request: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035435" y="5497886"/>
              <a:ext cx="8931919" cy="497517"/>
              <a:chOff x="1450741" y="5535538"/>
              <a:chExt cx="8931919" cy="497517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2012352" y="5643061"/>
                <a:ext cx="914390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dirty="0">
                    <a:solidFill>
                      <a:sysClr val="windowText" lastClr="000000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Network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3604870" y="5643061"/>
                <a:ext cx="1274124" cy="274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Process Inputs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4885759" y="5643061"/>
                <a:ext cx="1737343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dirty="0">
                    <a:solidFill>
                      <a:sysClr val="windowText" lastClr="000000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Make DB or HTTP Call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6714102" y="5643061"/>
                <a:ext cx="1371585" cy="274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Process Results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8085687" y="5643061"/>
                <a:ext cx="1302470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dirty="0">
                    <a:solidFill>
                      <a:sysClr val="windowText" lastClr="000000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Return Results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50741" y="5535538"/>
                <a:ext cx="688330" cy="489365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372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0ms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388157" y="5543690"/>
                <a:ext cx="994503" cy="489365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372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1200 </a:t>
                </a:r>
                <a:r>
                  <a:rPr lang="en-US" sz="1372" dirty="0" err="1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ms</a:t>
                </a:r>
                <a:endParaRPr lang="en-US" sz="1372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2926742" y="5643061"/>
                <a:ext cx="678128" cy="274317"/>
              </a:xfrm>
              <a:prstGeom prst="rect">
                <a:avLst/>
              </a:prstGeom>
              <a:pattFill prst="openDmnd">
                <a:fgClr>
                  <a:schemeClr val="tx1">
                    <a:lumMod val="75000"/>
                  </a:schemeClr>
                </a:fgClr>
                <a:bgClr>
                  <a:srgbClr val="EAEAEA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6623102" y="5643061"/>
                <a:ext cx="91000" cy="274317"/>
              </a:xfrm>
              <a:prstGeom prst="rect">
                <a:avLst/>
              </a:prstGeom>
              <a:pattFill prst="openDmnd">
                <a:fgClr>
                  <a:schemeClr val="tx1">
                    <a:lumMod val="75000"/>
                  </a:schemeClr>
                </a:fgClr>
                <a:bgClr>
                  <a:srgbClr val="EAEAEA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>
            <a:xfrm>
              <a:off x="3189564" y="4932213"/>
              <a:ext cx="0" cy="6092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287960" y="4932213"/>
              <a:ext cx="0" cy="6092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099584" y="4984667"/>
              <a:ext cx="1632498" cy="4893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Done using CPU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2724" y="4984667"/>
              <a:ext cx="1632498" cy="4893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Done using 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0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9495"/>
            <a:ext cx="11655078" cy="3681008"/>
          </a:xfrm>
        </p:spPr>
        <p:txBody>
          <a:bodyPr/>
          <a:lstStyle/>
          <a:p>
            <a:r>
              <a:rPr lang="en-US" dirty="0"/>
              <a:t>Performance issues that affect every request</a:t>
            </a:r>
          </a:p>
          <a:p>
            <a:pPr lvl="1"/>
            <a:r>
              <a:rPr lang="en-US" dirty="0"/>
              <a:t>Entity Framework</a:t>
            </a:r>
          </a:p>
          <a:p>
            <a:pPr lvl="1"/>
            <a:r>
              <a:rPr lang="en-US" dirty="0"/>
              <a:t>CSHTML rendering</a:t>
            </a:r>
          </a:p>
          <a:p>
            <a:pPr lvl="1"/>
            <a:r>
              <a:rPr lang="en-US" dirty="0"/>
              <a:t>Blob store/http calls/etc.</a:t>
            </a:r>
          </a:p>
          <a:p>
            <a:endParaRPr lang="en-US" dirty="0"/>
          </a:p>
          <a:p>
            <a:r>
              <a:rPr lang="en-US" dirty="0"/>
              <a:t>Performance issues that happen at scale or infrequently</a:t>
            </a:r>
          </a:p>
          <a:p>
            <a:pPr lvl="1"/>
            <a:r>
              <a:rPr lang="en-US" dirty="0"/>
              <a:t>Resources overutilized</a:t>
            </a:r>
          </a:p>
          <a:p>
            <a:pPr lvl="1"/>
            <a:r>
              <a:rPr lang="en-US" dirty="0"/>
              <a:t>Garbage collection</a:t>
            </a:r>
          </a:p>
          <a:p>
            <a:pPr lvl="1"/>
            <a:r>
              <a:rPr lang="en-US" dirty="0"/>
              <a:t>Lock/resource contention</a:t>
            </a:r>
          </a:p>
        </p:txBody>
      </p:sp>
    </p:spTree>
    <p:extLst>
      <p:ext uri="{BB962C8B-B14F-4D97-AF65-F5344CB8AC3E}">
        <p14:creationId xmlns:p14="http://schemas.microsoft.com/office/powerpoint/2010/main" val="13777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 Profiler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2"/>
            <a:ext cx="11655078" cy="29423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Helps you see what code is doing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Captures data from production</a:t>
            </a:r>
          </a:p>
          <a:p>
            <a:pPr marL="224097" lvl="1" indent="0">
              <a:buNone/>
            </a:pPr>
            <a:r>
              <a:rPr lang="en-US" dirty="0"/>
              <a:t>Samples 2 minutes/hour</a:t>
            </a:r>
          </a:p>
          <a:p>
            <a:pPr marL="224097" lvl="1" indent="0">
              <a:buNone/>
            </a:pPr>
            <a:r>
              <a:rPr lang="en-US" dirty="0"/>
              <a:t>Capture all requests that happen during that time</a:t>
            </a:r>
          </a:p>
          <a:p>
            <a:pPr marL="224097" lvl="1" indent="0">
              <a:buNone/>
            </a:pPr>
            <a:r>
              <a:rPr lang="en-US" dirty="0"/>
              <a:t>Data is stored for 5 days</a:t>
            </a:r>
          </a:p>
          <a:p>
            <a:pPr marL="224097" lvl="1" indent="0">
              <a:buNone/>
            </a:pPr>
            <a:r>
              <a:rPr lang="en-US" dirty="0"/>
              <a:t>Segments results into typical vs. long tail (median, 95</a:t>
            </a:r>
            <a:r>
              <a:rPr lang="en-US" baseline="30000" dirty="0"/>
              <a:t>th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133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Profiler from Performance Blade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1" r="1178" b="6091"/>
          <a:stretch/>
        </p:blipFill>
        <p:spPr>
          <a:xfrm>
            <a:off x="358944" y="1367246"/>
            <a:ext cx="5109566" cy="268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827076" y="1309563"/>
            <a:ext cx="5826698" cy="294786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Requirements: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.NET Framework 4.6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.NET Core on Windows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GA for Azure App Service</a:t>
            </a: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Preview Available for Compute (VMs, Service Fabric, Cloud Services)</a:t>
            </a:r>
          </a:p>
        </p:txBody>
      </p:sp>
    </p:spTree>
    <p:extLst>
      <p:ext uri="{BB962C8B-B14F-4D97-AF65-F5344CB8AC3E}">
        <p14:creationId xmlns:p14="http://schemas.microsoft.com/office/powerpoint/2010/main" val="25000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Operations by Looking at Percentiles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456F5-DEC9-42F1-8F7E-E68A42E658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088" y="1090051"/>
            <a:ext cx="7611349" cy="56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Into Example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DAE49-8371-4878-9B3E-6A8DA3E15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438" y="1139001"/>
            <a:ext cx="8743656" cy="56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96838-3278-4F23-BEFA-796C7174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Insights: Recap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8625211-CEED-418B-BAB3-7755B90C56E2}"/>
              </a:ext>
            </a:extLst>
          </p:cNvPr>
          <p:cNvGrpSpPr/>
          <p:nvPr/>
        </p:nvGrpSpPr>
        <p:grpSpPr>
          <a:xfrm>
            <a:off x="685509" y="1627831"/>
            <a:ext cx="2617490" cy="1922970"/>
            <a:chOff x="699254" y="1659976"/>
            <a:chExt cx="2669976" cy="19615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3DA3AE-7F0A-4DE9-A472-A7F059247A9E}"/>
                </a:ext>
              </a:extLst>
            </p:cNvPr>
            <p:cNvGrpSpPr/>
            <p:nvPr/>
          </p:nvGrpSpPr>
          <p:grpSpPr>
            <a:xfrm>
              <a:off x="1503396" y="1659976"/>
              <a:ext cx="1043505" cy="1043506"/>
              <a:chOff x="4840313" y="2832565"/>
              <a:chExt cx="1302215" cy="130221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CBCB0DB-75E3-4C9D-ADAF-548290D2E32B}"/>
                  </a:ext>
                </a:extLst>
              </p:cNvPr>
              <p:cNvSpPr/>
              <p:nvPr/>
            </p:nvSpPr>
            <p:spPr>
              <a:xfrm>
                <a:off x="4840313" y="2832565"/>
                <a:ext cx="1302215" cy="1302216"/>
              </a:xfrm>
              <a:prstGeom prst="ellipse">
                <a:avLst/>
              </a:prstGeom>
              <a:solidFill>
                <a:srgbClr val="0078D7"/>
              </a:solidFill>
              <a:ln w="254000" cap="flat" cmpd="sng" algn="ctr">
                <a:solidFill>
                  <a:srgbClr val="0078D7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6" name="Eye" title="Icon of an eye">
                <a:extLst>
                  <a:ext uri="{FF2B5EF4-FFF2-40B4-BE49-F238E27FC236}">
                    <a16:creationId xmlns:a16="http://schemas.microsoft.com/office/drawing/2014/main" id="{E069C938-65E5-478E-9ED5-D79E142BDC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17849" y="3277417"/>
                <a:ext cx="747142" cy="41251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E23879-84EB-4C7B-A193-D32D67CFDF2E}"/>
                </a:ext>
              </a:extLst>
            </p:cNvPr>
            <p:cNvGrpSpPr/>
            <p:nvPr/>
          </p:nvGrpSpPr>
          <p:grpSpPr>
            <a:xfrm>
              <a:off x="699254" y="2578000"/>
              <a:ext cx="2669976" cy="1043506"/>
              <a:chOff x="335030" y="1492038"/>
              <a:chExt cx="2669976" cy="3232749"/>
            </a:xfrm>
            <a:noFill/>
          </p:grpSpPr>
          <p:sp>
            <p:nvSpPr>
              <p:cNvPr id="24" name="Rectangle: Rounded Corners 40">
                <a:extLst>
                  <a:ext uri="{FF2B5EF4-FFF2-40B4-BE49-F238E27FC236}">
                    <a16:creationId xmlns:a16="http://schemas.microsoft.com/office/drawing/2014/main" id="{92940C8E-14B0-45DC-B3C1-EB0FBB0A0937}"/>
                  </a:ext>
                </a:extLst>
              </p:cNvPr>
              <p:cNvSpPr/>
              <p:nvPr/>
            </p:nvSpPr>
            <p:spPr>
              <a:xfrm>
                <a:off x="335030" y="1492038"/>
                <a:ext cx="2669976" cy="32327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A79B82C5-0ACD-4CDC-90DA-C8A7F08ACD2B}"/>
                  </a:ext>
                </a:extLst>
              </p:cNvPr>
              <p:cNvSpPr txBox="1"/>
              <p:nvPr/>
            </p:nvSpPr>
            <p:spPr>
              <a:xfrm>
                <a:off x="413231" y="1570239"/>
                <a:ext cx="2513574" cy="30763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9563" tIns="82172" rIns="109563" bIns="82172" numCol="1" spcCol="1270" anchor="ctr" anchorCtr="0">
                <a:noAutofit/>
              </a:bodyPr>
              <a:lstStyle/>
              <a:p>
                <a:pPr algn="ctr" defTabSz="191727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IN" sz="1961" dirty="0">
                    <a:solidFill>
                      <a:srgbClr val="002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Get the big picture</a:t>
                </a:r>
                <a:endParaRPr lang="en-US" sz="1961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9B57BB-1CCA-4A08-A8ED-7DD84B5BCE73}"/>
              </a:ext>
            </a:extLst>
          </p:cNvPr>
          <p:cNvGrpSpPr/>
          <p:nvPr/>
        </p:nvGrpSpPr>
        <p:grpSpPr>
          <a:xfrm>
            <a:off x="4728523" y="1627831"/>
            <a:ext cx="2617490" cy="1898225"/>
            <a:chOff x="4823339" y="1659976"/>
            <a:chExt cx="2669976" cy="19362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4115A3-92B9-488D-8E1A-EAE2CE7E10C4}"/>
                </a:ext>
              </a:extLst>
            </p:cNvPr>
            <p:cNvGrpSpPr/>
            <p:nvPr/>
          </p:nvGrpSpPr>
          <p:grpSpPr>
            <a:xfrm>
              <a:off x="5636575" y="1659976"/>
              <a:ext cx="1043506" cy="1043506"/>
              <a:chOff x="7114081" y="2832565"/>
              <a:chExt cx="1302216" cy="130221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FF834B-D525-40A1-AA50-3486C45401A3}"/>
                  </a:ext>
                </a:extLst>
              </p:cNvPr>
              <p:cNvSpPr/>
              <p:nvPr/>
            </p:nvSpPr>
            <p:spPr>
              <a:xfrm>
                <a:off x="7114081" y="2832565"/>
                <a:ext cx="1302216" cy="1302216"/>
              </a:xfrm>
              <a:prstGeom prst="ellipse">
                <a:avLst/>
              </a:prstGeom>
              <a:solidFill>
                <a:srgbClr val="0078D7">
                  <a:lumMod val="75000"/>
                </a:srgbClr>
              </a:solidFill>
              <a:ln w="254000" cap="flat" cmpd="sng" algn="ctr">
                <a:solidFill>
                  <a:srgbClr val="0078D7">
                    <a:lumMod val="7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002050"/>
                  </a:solidFill>
                  <a:latin typeface="Segoe UI Light"/>
                </a:endParaRPr>
              </a:p>
            </p:txBody>
          </p:sp>
          <p:sp>
            <p:nvSpPr>
              <p:cNvPr id="19" name="magnify" title="Icon of a magnifying glass">
                <a:extLst>
                  <a:ext uri="{FF2B5EF4-FFF2-40B4-BE49-F238E27FC236}">
                    <a16:creationId xmlns:a16="http://schemas.microsoft.com/office/drawing/2014/main" id="{11A97C2B-1118-46C6-BFC1-9CF7F96792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7517227" y="3206033"/>
                <a:ext cx="537704" cy="527426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 dirty="0">
                  <a:solidFill>
                    <a:srgbClr val="002050"/>
                  </a:solidFill>
                  <a:latin typeface="Segoe UI Light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53647-F44C-43A8-8764-FAB06245A426}"/>
                </a:ext>
              </a:extLst>
            </p:cNvPr>
            <p:cNvGrpSpPr/>
            <p:nvPr/>
          </p:nvGrpSpPr>
          <p:grpSpPr>
            <a:xfrm>
              <a:off x="4823339" y="2552758"/>
              <a:ext cx="2669976" cy="1043506"/>
              <a:chOff x="3922811" y="1492038"/>
              <a:chExt cx="2669976" cy="3232749"/>
            </a:xfrm>
            <a:noFill/>
          </p:grpSpPr>
          <p:sp>
            <p:nvSpPr>
              <p:cNvPr id="27" name="Rectangle: Rounded Corners 38">
                <a:extLst>
                  <a:ext uri="{FF2B5EF4-FFF2-40B4-BE49-F238E27FC236}">
                    <a16:creationId xmlns:a16="http://schemas.microsoft.com/office/drawing/2014/main" id="{3B562829-7992-44A4-AE0D-7AB9607D88B7}"/>
                  </a:ext>
                </a:extLst>
              </p:cNvPr>
              <p:cNvSpPr/>
              <p:nvPr/>
            </p:nvSpPr>
            <p:spPr>
              <a:xfrm>
                <a:off x="3922811" y="1492038"/>
                <a:ext cx="2669976" cy="32327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702643"/>
                  <a:satOff val="0"/>
                  <a:lumOff val="7059"/>
                  <a:alphaOff val="0"/>
                </a:schemeClr>
              </a:fillRef>
              <a:effectRef idx="0">
                <a:schemeClr val="accent2">
                  <a:hueOff val="-702643"/>
                  <a:satOff val="0"/>
                  <a:lumOff val="7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ectangle: Rounded Corners 6">
                <a:extLst>
                  <a:ext uri="{FF2B5EF4-FFF2-40B4-BE49-F238E27FC236}">
                    <a16:creationId xmlns:a16="http://schemas.microsoft.com/office/drawing/2014/main" id="{A3F3D981-BADE-4B3D-A372-F9E4AA4775D6}"/>
                  </a:ext>
                </a:extLst>
              </p:cNvPr>
              <p:cNvSpPr txBox="1"/>
              <p:nvPr/>
            </p:nvSpPr>
            <p:spPr>
              <a:xfrm>
                <a:off x="4001012" y="1570239"/>
                <a:ext cx="2513574" cy="30763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9563" tIns="82172" rIns="109563" bIns="82172" numCol="1" spcCol="1270" anchor="ctr" anchorCtr="0">
                <a:noAutofit/>
              </a:bodyPr>
              <a:lstStyle/>
              <a:p>
                <a:pPr algn="ctr" defTabSz="191727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IN" sz="1961" dirty="0">
                    <a:solidFill>
                      <a:srgbClr val="002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Find &amp; fix problems</a:t>
                </a:r>
                <a:endParaRPr lang="en-US" sz="1961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FD9DF3B-F4A4-4DCE-9093-D28750A5E71E}"/>
              </a:ext>
            </a:extLst>
          </p:cNvPr>
          <p:cNvGrpSpPr/>
          <p:nvPr/>
        </p:nvGrpSpPr>
        <p:grpSpPr>
          <a:xfrm>
            <a:off x="8630263" y="1627831"/>
            <a:ext cx="2981636" cy="1898225"/>
            <a:chOff x="8803317" y="1659976"/>
            <a:chExt cx="3041424" cy="19362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4FA6C-2414-453A-9A7C-095F11B237FB}"/>
                </a:ext>
              </a:extLst>
            </p:cNvPr>
            <p:cNvGrpSpPr/>
            <p:nvPr/>
          </p:nvGrpSpPr>
          <p:grpSpPr>
            <a:xfrm>
              <a:off x="9769753" y="1659976"/>
              <a:ext cx="1043506" cy="1043506"/>
              <a:chOff x="9434048" y="2832565"/>
              <a:chExt cx="1302216" cy="130221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7DDB1E2-D7BE-4420-BD39-AC826CF01703}"/>
                  </a:ext>
                </a:extLst>
              </p:cNvPr>
              <p:cNvSpPr/>
              <p:nvPr/>
            </p:nvSpPr>
            <p:spPr>
              <a:xfrm>
                <a:off x="9434048" y="2832565"/>
                <a:ext cx="1302216" cy="1302216"/>
              </a:xfrm>
              <a:prstGeom prst="ellipse">
                <a:avLst/>
              </a:prstGeom>
              <a:solidFill>
                <a:srgbClr val="0078D7">
                  <a:lumMod val="50000"/>
                </a:srgbClr>
              </a:solidFill>
              <a:ln w="254000" cap="flat" cmpd="sng" algn="ctr">
                <a:solidFill>
                  <a:srgbClr val="0078D7">
                    <a:lumMod val="50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002050"/>
                  </a:solidFill>
                  <a:latin typeface="Segoe UI Light"/>
                </a:endParaRPr>
              </a:p>
            </p:txBody>
          </p:sp>
          <p:sp>
            <p:nvSpPr>
              <p:cNvPr id="22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5C938B5A-7264-4584-B3C9-3532F7A859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763678" y="3193588"/>
                <a:ext cx="642957" cy="580169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 dirty="0">
                  <a:solidFill>
                    <a:srgbClr val="002050"/>
                  </a:solidFill>
                  <a:latin typeface="Segoe UI Light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86488A-557B-4EA3-8D4D-38255A3699A8}"/>
                </a:ext>
              </a:extLst>
            </p:cNvPr>
            <p:cNvGrpSpPr/>
            <p:nvPr/>
          </p:nvGrpSpPr>
          <p:grpSpPr>
            <a:xfrm>
              <a:off x="8803317" y="2552758"/>
              <a:ext cx="3041424" cy="1043506"/>
              <a:chOff x="7324868" y="1492038"/>
              <a:chExt cx="3041424" cy="3232749"/>
            </a:xfrm>
            <a:noFill/>
          </p:grpSpPr>
          <p:sp>
            <p:nvSpPr>
              <p:cNvPr id="30" name="Rectangle: Rounded Corners 36">
                <a:extLst>
                  <a:ext uri="{FF2B5EF4-FFF2-40B4-BE49-F238E27FC236}">
                    <a16:creationId xmlns:a16="http://schemas.microsoft.com/office/drawing/2014/main" id="{9CECAA50-CE64-4355-905A-378FA9112597}"/>
                  </a:ext>
                </a:extLst>
              </p:cNvPr>
              <p:cNvSpPr/>
              <p:nvPr/>
            </p:nvSpPr>
            <p:spPr>
              <a:xfrm>
                <a:off x="7510592" y="1492038"/>
                <a:ext cx="2669976" cy="32327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405285"/>
                  <a:satOff val="0"/>
                  <a:lumOff val="14118"/>
                  <a:alphaOff val="0"/>
                </a:schemeClr>
              </a:fillRef>
              <a:effectRef idx="0">
                <a:schemeClr val="accent2">
                  <a:hueOff val="-1405285"/>
                  <a:satOff val="0"/>
                  <a:lumOff val="1411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ectangle: Rounded Corners 8">
                <a:extLst>
                  <a:ext uri="{FF2B5EF4-FFF2-40B4-BE49-F238E27FC236}">
                    <a16:creationId xmlns:a16="http://schemas.microsoft.com/office/drawing/2014/main" id="{F93F80A4-49FA-4E62-B154-92DD0897B473}"/>
                  </a:ext>
                </a:extLst>
              </p:cNvPr>
              <p:cNvSpPr txBox="1"/>
              <p:nvPr/>
            </p:nvSpPr>
            <p:spPr>
              <a:xfrm>
                <a:off x="7324868" y="1570238"/>
                <a:ext cx="3041424" cy="30763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9563" tIns="82172" rIns="109563" bIns="82172" numCol="1" spcCol="1270" anchor="ctr" anchorCtr="0">
                <a:noAutofit/>
              </a:bodyPr>
              <a:lstStyle/>
              <a:p>
                <a:pPr algn="ctr" defTabSz="191727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IN" sz="1961" dirty="0">
                    <a:solidFill>
                      <a:srgbClr val="002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Build, measure, learn</a:t>
                </a:r>
                <a:endParaRPr lang="en-US" sz="1961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4F6D32-6876-4175-80CB-2FB89F453148}"/>
              </a:ext>
            </a:extLst>
          </p:cNvPr>
          <p:cNvCxnSpPr>
            <a:cxnSpLocks/>
          </p:cNvCxnSpPr>
          <p:nvPr/>
        </p:nvCxnSpPr>
        <p:spPr>
          <a:xfrm>
            <a:off x="4004342" y="3429000"/>
            <a:ext cx="0" cy="3049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E7D0B0-5D7B-42D9-A09F-EE0E539BAB17}"/>
              </a:ext>
            </a:extLst>
          </p:cNvPr>
          <p:cNvSpPr/>
          <p:nvPr/>
        </p:nvSpPr>
        <p:spPr>
          <a:xfrm>
            <a:off x="315735" y="3382595"/>
            <a:ext cx="3573383" cy="309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Azure Metrics &amp; Dashboards</a:t>
            </a:r>
            <a:endParaRPr lang="en-US" dirty="0">
              <a:solidFill>
                <a:srgbClr val="353535"/>
              </a:solidFill>
              <a:latin typeface="Segoe UI Semilight"/>
            </a:endParaRP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Alerts &amp; Notifications</a:t>
            </a: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Synthetic Monitoring</a:t>
            </a:r>
            <a:endParaRPr lang="en-US" dirty="0">
              <a:solidFill>
                <a:srgbClr val="353535"/>
              </a:solidFill>
              <a:latin typeface="Segoe UI Semilight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Live Metrics Stream</a:t>
            </a:r>
            <a:endParaRPr lang="en-US" dirty="0">
              <a:solidFill>
                <a:srgbClr val="353535"/>
              </a:solidFill>
              <a:latin typeface="Segoe UI Semilight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Application Map v2 </a:t>
            </a:r>
            <a:r>
              <a:rPr lang="en-IN" sz="1078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NEW!</a:t>
            </a:r>
            <a:endParaRPr lang="en-US" dirty="0">
              <a:solidFill>
                <a:srgbClr val="0078D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Workbooks </a:t>
            </a:r>
            <a:r>
              <a:rPr lang="en-IN" sz="1078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NEW!</a:t>
            </a:r>
            <a:endParaRPr lang="en-US" sz="1078" dirty="0">
              <a:solidFill>
                <a:srgbClr val="0078D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Flow/Logic Apps Integration</a:t>
            </a:r>
            <a:endParaRPr lang="en-US" dirty="0">
              <a:solidFill>
                <a:srgbClr val="353535"/>
              </a:solidFill>
              <a:latin typeface="Segoe UI Semilight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VSTS/RM Integration </a:t>
            </a:r>
            <a:r>
              <a:rPr lang="en-IN" sz="1078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NEW!</a:t>
            </a:r>
            <a:endParaRPr lang="en-US" sz="1078" dirty="0">
              <a:solidFill>
                <a:srgbClr val="0078D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1677" indent="-281677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Data Access APIs &amp; Export</a:t>
            </a:r>
            <a:endParaRPr lang="en-US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518905-8340-4614-A08C-67A2C6200215}"/>
              </a:ext>
            </a:extLst>
          </p:cNvPr>
          <p:cNvSpPr/>
          <p:nvPr/>
        </p:nvSpPr>
        <p:spPr>
          <a:xfrm>
            <a:off x="4449465" y="3386022"/>
            <a:ext cx="3573383" cy="25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Smart Detection</a:t>
            </a:r>
            <a:endParaRPr lang="en-IN" sz="1078" dirty="0">
              <a:solidFill>
                <a:srgbClr val="0078D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E2E Transaction Tracing </a:t>
            </a:r>
            <a:r>
              <a:rPr lang="en-IN" sz="1078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NEW!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Failure Diagnostics &amp; </a:t>
            </a:r>
            <a:br>
              <a:rPr lang="en-IN" dirty="0">
                <a:solidFill>
                  <a:srgbClr val="353535"/>
                </a:solidFill>
                <a:latin typeface="Segoe UI Semilight"/>
              </a:rPr>
            </a:br>
            <a:r>
              <a:rPr lang="en-IN" dirty="0">
                <a:solidFill>
                  <a:srgbClr val="353535"/>
                </a:solidFill>
                <a:latin typeface="Segoe UI Semilight"/>
              </a:rPr>
              <a:t>Snapshot Debugging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VS CodeLens Integration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Advanced Analytics with </a:t>
            </a:r>
            <a:br>
              <a:rPr lang="en-IN" dirty="0">
                <a:solidFill>
                  <a:srgbClr val="353535"/>
                </a:solidFill>
                <a:latin typeface="Segoe UI Semilight"/>
              </a:rPr>
            </a:br>
            <a:r>
              <a:rPr lang="en-IN" dirty="0">
                <a:solidFill>
                  <a:srgbClr val="353535"/>
                </a:solidFill>
                <a:latin typeface="Segoe UI Semilight"/>
              </a:rPr>
              <a:t>Machine Learning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IN" dirty="0">
                <a:solidFill>
                  <a:srgbClr val="353535"/>
                </a:solidFill>
                <a:latin typeface="Segoe UI Semilight"/>
              </a:rPr>
              <a:t>Azure Monitor Auto-scaling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B0E9D5-58F8-4861-BC1F-6D07675E3B83}"/>
              </a:ext>
            </a:extLst>
          </p:cNvPr>
          <p:cNvCxnSpPr>
            <a:cxnSpLocks/>
          </p:cNvCxnSpPr>
          <p:nvPr/>
        </p:nvCxnSpPr>
        <p:spPr>
          <a:xfrm>
            <a:off x="8187658" y="3429000"/>
            <a:ext cx="0" cy="3049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D15C85-46B2-4DC6-8381-DAB0F670580C}"/>
              </a:ext>
            </a:extLst>
          </p:cNvPr>
          <p:cNvSpPr/>
          <p:nvPr/>
        </p:nvSpPr>
        <p:spPr>
          <a:xfrm>
            <a:off x="8517279" y="3341916"/>
            <a:ext cx="3596767" cy="264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Performance Monitoring &amp; Profiling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Custom Instrumentation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User/Session/Event Monitoring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Cohorts &amp; Funnels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Customer Retention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User Flows</a:t>
            </a:r>
          </a:p>
          <a:p>
            <a:pPr marL="280121" indent="-280121">
              <a:lnSpc>
                <a:spcPct val="90000"/>
              </a:lnSpc>
              <a:spcBef>
                <a:spcPts val="784"/>
              </a:spcBef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Impact Correlation </a:t>
            </a:r>
            <a:r>
              <a:rPr lang="en-US" sz="1078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1213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E1-F577-4C50-B579-E1D2131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469582-E5E1-4BF0-A303-3FF00E11C24D}"/>
              </a:ext>
            </a:extLst>
          </p:cNvPr>
          <p:cNvCxnSpPr/>
          <p:nvPr/>
        </p:nvCxnSpPr>
        <p:spPr>
          <a:xfrm>
            <a:off x="3869038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D439E-3699-482E-9F88-D70D43FC1162}"/>
              </a:ext>
            </a:extLst>
          </p:cNvPr>
          <p:cNvCxnSpPr/>
          <p:nvPr/>
        </p:nvCxnSpPr>
        <p:spPr>
          <a:xfrm>
            <a:off x="7855692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CF1B15-6F25-4F61-A976-39BD0B081BED}"/>
              </a:ext>
            </a:extLst>
          </p:cNvPr>
          <p:cNvGrpSpPr/>
          <p:nvPr/>
        </p:nvGrpSpPr>
        <p:grpSpPr>
          <a:xfrm>
            <a:off x="4398004" y="2102538"/>
            <a:ext cx="3262450" cy="3383196"/>
            <a:chOff x="4549991" y="2102538"/>
            <a:chExt cx="3262450" cy="33831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8C974-4F4B-4901-8E19-4432EAF6C874}"/>
                </a:ext>
              </a:extLst>
            </p:cNvPr>
            <p:cNvSpPr txBox="1"/>
            <p:nvPr/>
          </p:nvSpPr>
          <p:spPr>
            <a:xfrm>
              <a:off x="4560538" y="4578563"/>
              <a:ext cx="3251903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Advanced diagnostics and analytics powered by machine learning capabilities 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157E8-317D-424D-88FC-B9E69B2AABE5}"/>
                </a:ext>
              </a:extLst>
            </p:cNvPr>
            <p:cNvSpPr txBox="1"/>
            <p:nvPr/>
          </p:nvSpPr>
          <p:spPr>
            <a:xfrm>
              <a:off x="4560538" y="3766077"/>
              <a:ext cx="3181854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 Driven Insights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1C800E-C76A-442C-948C-9560B1E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91" y="4396430"/>
              <a:ext cx="2886374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7269AF-0CE0-4D7D-84DD-FFA5336F8AAE}"/>
                </a:ext>
              </a:extLst>
            </p:cNvPr>
            <p:cNvGrpSpPr/>
            <p:nvPr/>
          </p:nvGrpSpPr>
          <p:grpSpPr>
            <a:xfrm>
              <a:off x="4744390" y="2102538"/>
              <a:ext cx="2331373" cy="1503288"/>
              <a:chOff x="4869524" y="1969229"/>
              <a:chExt cx="2331373" cy="15032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1366E0-1469-4894-BF65-38D5927C2182}"/>
                  </a:ext>
                </a:extLst>
              </p:cNvPr>
              <p:cNvGrpSpPr/>
              <p:nvPr/>
            </p:nvGrpSpPr>
            <p:grpSpPr>
              <a:xfrm>
                <a:off x="5730878" y="2636935"/>
                <a:ext cx="730244" cy="835582"/>
                <a:chOff x="5313471" y="3064228"/>
                <a:chExt cx="293794" cy="336175"/>
              </a:xfrm>
              <a:noFill/>
            </p:grpSpPr>
            <p:sp>
              <p:nvSpPr>
                <p:cNvPr id="41" name="Freeform 5">
                  <a:extLst>
                    <a:ext uri="{FF2B5EF4-FFF2-40B4-BE49-F238E27FC236}">
                      <a16:creationId xmlns:a16="http://schemas.microsoft.com/office/drawing/2014/main" id="{322DCD2F-640C-4361-853F-4FE80617D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1446" y="3148272"/>
                  <a:ext cx="145819" cy="252131"/>
                </a:xfrm>
                <a:custGeom>
                  <a:avLst/>
                  <a:gdLst>
                    <a:gd name="T0" fmla="*/ 0 w 374"/>
                    <a:gd name="T1" fmla="*/ 219353 h 645"/>
                    <a:gd name="T2" fmla="*/ 0 w 374"/>
                    <a:gd name="T3" fmla="*/ 658058 h 645"/>
                    <a:gd name="T4" fmla="*/ 381571 w 374"/>
                    <a:gd name="T5" fmla="*/ 437685 h 645"/>
                    <a:gd name="T6" fmla="*/ 381571 w 374"/>
                    <a:gd name="T7" fmla="*/ 0 h 645"/>
                    <a:gd name="T8" fmla="*/ 0 w 374"/>
                    <a:gd name="T9" fmla="*/ 219353 h 645"/>
                    <a:gd name="T10" fmla="*/ 0 w 374"/>
                    <a:gd name="T11" fmla="*/ 219353 h 645"/>
                    <a:gd name="T12" fmla="*/ 0 w 374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4" h="645">
                      <a:moveTo>
                        <a:pt x="0" y="215"/>
                      </a:moveTo>
                      <a:lnTo>
                        <a:pt x="0" y="645"/>
                      </a:lnTo>
                      <a:lnTo>
                        <a:pt x="374" y="429"/>
                      </a:lnTo>
                      <a:lnTo>
                        <a:pt x="374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30DBCBC5-F19F-430F-97FD-A551071C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148272"/>
                  <a:ext cx="147974" cy="252131"/>
                </a:xfrm>
                <a:custGeom>
                  <a:avLst/>
                  <a:gdLst>
                    <a:gd name="T0" fmla="*/ 385652 w 378"/>
                    <a:gd name="T1" fmla="*/ 219353 h 645"/>
                    <a:gd name="T2" fmla="*/ 385652 w 378"/>
                    <a:gd name="T3" fmla="*/ 658058 h 645"/>
                    <a:gd name="T4" fmla="*/ 0 w 378"/>
                    <a:gd name="T5" fmla="*/ 437685 h 645"/>
                    <a:gd name="T6" fmla="*/ 0 w 378"/>
                    <a:gd name="T7" fmla="*/ 0 h 645"/>
                    <a:gd name="T8" fmla="*/ 385652 w 378"/>
                    <a:gd name="T9" fmla="*/ 219353 h 645"/>
                    <a:gd name="T10" fmla="*/ 385652 w 378"/>
                    <a:gd name="T11" fmla="*/ 219353 h 645"/>
                    <a:gd name="T12" fmla="*/ 385652 w 378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8" h="645">
                      <a:moveTo>
                        <a:pt x="378" y="215"/>
                      </a:moveTo>
                      <a:lnTo>
                        <a:pt x="378" y="645"/>
                      </a:lnTo>
                      <a:lnTo>
                        <a:pt x="0" y="429"/>
                      </a:lnTo>
                      <a:lnTo>
                        <a:pt x="0" y="0"/>
                      </a:lnTo>
                      <a:lnTo>
                        <a:pt x="378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1DA39958-F8DC-4468-9223-E58236187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064228"/>
                  <a:ext cx="293793" cy="169524"/>
                </a:xfrm>
                <a:custGeom>
                  <a:avLst/>
                  <a:gdLst>
                    <a:gd name="T0" fmla="*/ 385652 w 752"/>
                    <a:gd name="T1" fmla="*/ 442787 h 434"/>
                    <a:gd name="T2" fmla="*/ 0 w 752"/>
                    <a:gd name="T3" fmla="*/ 223434 h 434"/>
                    <a:gd name="T4" fmla="*/ 385652 w 752"/>
                    <a:gd name="T5" fmla="*/ 0 h 434"/>
                    <a:gd name="T6" fmla="*/ 767223 w 752"/>
                    <a:gd name="T7" fmla="*/ 223434 h 434"/>
                    <a:gd name="T8" fmla="*/ 385652 w 752"/>
                    <a:gd name="T9" fmla="*/ 439726 h 434"/>
                    <a:gd name="T10" fmla="*/ 385652 w 752"/>
                    <a:gd name="T11" fmla="*/ 439726 h 434"/>
                    <a:gd name="T12" fmla="*/ 385652 w 752"/>
                    <a:gd name="T13" fmla="*/ 442787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52" h="434">
                      <a:moveTo>
                        <a:pt x="378" y="434"/>
                      </a:moveTo>
                      <a:lnTo>
                        <a:pt x="0" y="219"/>
                      </a:lnTo>
                      <a:lnTo>
                        <a:pt x="378" y="0"/>
                      </a:lnTo>
                      <a:lnTo>
                        <a:pt x="752" y="219"/>
                      </a:lnTo>
                      <a:lnTo>
                        <a:pt x="378" y="431"/>
                      </a:lnTo>
                      <a:lnTo>
                        <a:pt x="378" y="434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graph_4" title="Icon of a pie chart">
                <a:extLst>
                  <a:ext uri="{FF2B5EF4-FFF2-40B4-BE49-F238E27FC236}">
                    <a16:creationId xmlns:a16="http://schemas.microsoft.com/office/drawing/2014/main" id="{9D567842-7155-4462-91C8-F14249D030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33620" y="2981269"/>
                <a:ext cx="367277" cy="365760"/>
              </a:xfrm>
              <a:custGeom>
                <a:avLst/>
                <a:gdLst>
                  <a:gd name="T0" fmla="*/ 310 w 334"/>
                  <a:gd name="T1" fmla="*/ 178 h 333"/>
                  <a:gd name="T2" fmla="*/ 155 w 334"/>
                  <a:gd name="T3" fmla="*/ 333 h 333"/>
                  <a:gd name="T4" fmla="*/ 0 w 334"/>
                  <a:gd name="T5" fmla="*/ 178 h 333"/>
                  <a:gd name="T6" fmla="*/ 155 w 334"/>
                  <a:gd name="T7" fmla="*/ 23 h 333"/>
                  <a:gd name="T8" fmla="*/ 155 w 334"/>
                  <a:gd name="T9" fmla="*/ 178 h 333"/>
                  <a:gd name="T10" fmla="*/ 310 w 334"/>
                  <a:gd name="T11" fmla="*/ 178 h 333"/>
                  <a:gd name="T12" fmla="*/ 334 w 334"/>
                  <a:gd name="T13" fmla="*/ 139 h 333"/>
                  <a:gd name="T14" fmla="*/ 195 w 334"/>
                  <a:gd name="T15" fmla="*/ 0 h 333"/>
                  <a:gd name="T16" fmla="*/ 195 w 334"/>
                  <a:gd name="T17" fmla="*/ 139 h 333"/>
                  <a:gd name="T18" fmla="*/ 334 w 334"/>
                  <a:gd name="T19" fmla="*/ 13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310" y="178"/>
                    </a:moveTo>
                    <a:cubicBezTo>
                      <a:pt x="310" y="264"/>
                      <a:pt x="241" y="333"/>
                      <a:pt x="155" y="333"/>
                    </a:cubicBezTo>
                    <a:cubicBezTo>
                      <a:pt x="69" y="333"/>
                      <a:pt x="0" y="264"/>
                      <a:pt x="0" y="178"/>
                    </a:cubicBezTo>
                    <a:cubicBezTo>
                      <a:pt x="0" y="93"/>
                      <a:pt x="69" y="23"/>
                      <a:pt x="155" y="23"/>
                    </a:cubicBezTo>
                    <a:cubicBezTo>
                      <a:pt x="155" y="178"/>
                      <a:pt x="155" y="178"/>
                      <a:pt x="155" y="178"/>
                    </a:cubicBezTo>
                    <a:lnTo>
                      <a:pt x="310" y="178"/>
                    </a:lnTo>
                    <a:close/>
                    <a:moveTo>
                      <a:pt x="334" y="139"/>
                    </a:moveTo>
                    <a:cubicBezTo>
                      <a:pt x="334" y="62"/>
                      <a:pt x="272" y="0"/>
                      <a:pt x="195" y="0"/>
                    </a:cubicBezTo>
                    <a:cubicBezTo>
                      <a:pt x="195" y="139"/>
                      <a:pt x="195" y="139"/>
                      <a:pt x="195" y="139"/>
                    </a:cubicBezTo>
                    <a:lnTo>
                      <a:pt x="334" y="139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3D90EE94-D8CA-46F5-B701-BBBCA1656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9524" y="2981269"/>
                <a:ext cx="391055" cy="365760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BarChartVertical_E9EC" title="Icon of a vertical bar graph">
                <a:extLst>
                  <a:ext uri="{FF2B5EF4-FFF2-40B4-BE49-F238E27FC236}">
                    <a16:creationId xmlns:a16="http://schemas.microsoft.com/office/drawing/2014/main" id="{903BCCBC-3231-4FED-B775-D4E42B4BA1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13163" y="1969229"/>
                <a:ext cx="365674" cy="365760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933F925-A8C8-497A-91CC-2F8973840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410428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3ECB7EB-6806-451A-A46E-400B467BF6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648315" y="2937760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EF60087-4F09-4851-9733-12A5492A8D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05227" y="2937759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A4D78F-19BA-4C51-BCE9-9F284A0A6E52}"/>
              </a:ext>
            </a:extLst>
          </p:cNvPr>
          <p:cNvGrpSpPr/>
          <p:nvPr/>
        </p:nvGrpSpPr>
        <p:grpSpPr>
          <a:xfrm>
            <a:off x="8359442" y="2588870"/>
            <a:ext cx="3487706" cy="2896864"/>
            <a:chOff x="8359442" y="2588870"/>
            <a:chExt cx="3487706" cy="2896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BE6473-C66E-4551-B5CD-E4D9CF814D1B}"/>
                </a:ext>
              </a:extLst>
            </p:cNvPr>
            <p:cNvSpPr txBox="1"/>
            <p:nvPr/>
          </p:nvSpPr>
          <p:spPr>
            <a:xfrm>
              <a:off x="8359443" y="4578563"/>
              <a:ext cx="3487705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ecosystem of popular DevOps, issue management, SIEM, and ITSM tools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8646-3035-4850-B148-FD27FCB6BC17}"/>
                </a:ext>
              </a:extLst>
            </p:cNvPr>
            <p:cNvSpPr txBox="1"/>
            <p:nvPr/>
          </p:nvSpPr>
          <p:spPr>
            <a:xfrm>
              <a:off x="8359442" y="3766077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Workflow Integrations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C6C7B-BDEB-4AD1-844F-CFD7CCC69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560" y="4394714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98037E-FD25-45B1-A895-354961A59814}"/>
                </a:ext>
              </a:extLst>
            </p:cNvPr>
            <p:cNvGrpSpPr/>
            <p:nvPr/>
          </p:nvGrpSpPr>
          <p:grpSpPr>
            <a:xfrm>
              <a:off x="8494676" y="2588870"/>
              <a:ext cx="2223045" cy="780540"/>
              <a:chOff x="8777522" y="2486181"/>
              <a:chExt cx="2223045" cy="780540"/>
            </a:xfrm>
          </p:grpSpPr>
          <p:sp>
            <p:nvSpPr>
              <p:cNvPr id="56" name="Org_ECA6" title="Icon of three boxes in a bracket chart">
                <a:extLst>
                  <a:ext uri="{FF2B5EF4-FFF2-40B4-BE49-F238E27FC236}">
                    <a16:creationId xmlns:a16="http://schemas.microsoft.com/office/drawing/2014/main" id="{DEC5F1A2-0D2A-48B3-8161-2BC4824520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7522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rg_ECA6" title="Icon of three boxes in a bracket chart">
                <a:extLst>
                  <a:ext uri="{FF2B5EF4-FFF2-40B4-BE49-F238E27FC236}">
                    <a16:creationId xmlns:a16="http://schemas.microsoft.com/office/drawing/2014/main" id="{A7716647-1A43-48CC-9197-F032C7F9D9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20407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1BEC421-D2F0-46F5-9C1F-D3BFBA04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1331" y="2607707"/>
                <a:ext cx="85542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C51D4B-C024-4709-AEAD-55CBD1BC2F8F}"/>
              </a:ext>
            </a:extLst>
          </p:cNvPr>
          <p:cNvGrpSpPr/>
          <p:nvPr/>
        </p:nvGrpSpPr>
        <p:grpSpPr>
          <a:xfrm>
            <a:off x="585446" y="2250396"/>
            <a:ext cx="3093135" cy="3235338"/>
            <a:chOff x="414640" y="2250396"/>
            <a:chExt cx="3093135" cy="32353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217C-5453-477C-8114-4AECCAB490A8}"/>
                </a:ext>
              </a:extLst>
            </p:cNvPr>
            <p:cNvSpPr txBox="1"/>
            <p:nvPr/>
          </p:nvSpPr>
          <p:spPr>
            <a:xfrm>
              <a:off x="426424" y="4578563"/>
              <a:ext cx="2714836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 common platform for all metrics, logs and other monitoring telemetry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F25B3-D609-4D9A-A3CA-B1979DFA1B42}"/>
                </a:ext>
              </a:extLst>
            </p:cNvPr>
            <p:cNvSpPr txBox="1"/>
            <p:nvPr/>
          </p:nvSpPr>
          <p:spPr>
            <a:xfrm>
              <a:off x="426424" y="3770321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Unified Monitoring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1CDF79-7FB2-487F-9CBC-3E37A8782BD8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4" y="4396430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ECB865C-401A-42F2-B8AF-0FD632DD4C9E}"/>
                </a:ext>
              </a:extLst>
            </p:cNvPr>
            <p:cNvGrpSpPr/>
            <p:nvPr/>
          </p:nvGrpSpPr>
          <p:grpSpPr>
            <a:xfrm>
              <a:off x="414640" y="2250396"/>
              <a:ext cx="2502524" cy="1369979"/>
              <a:chOff x="414640" y="2102538"/>
              <a:chExt cx="2502524" cy="13699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207B4F-9E30-4336-91F8-2E402BE43C30}"/>
                  </a:ext>
                </a:extLst>
              </p:cNvPr>
              <p:cNvGrpSpPr/>
              <p:nvPr/>
            </p:nvGrpSpPr>
            <p:grpSpPr>
              <a:xfrm>
                <a:off x="722716" y="2336422"/>
                <a:ext cx="1886369" cy="747947"/>
                <a:chOff x="879052" y="2315853"/>
                <a:chExt cx="1886369" cy="7479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E47A993-7660-4389-A05F-EA259C71BF39}"/>
                    </a:ext>
                  </a:extLst>
                </p:cNvPr>
                <p:cNvGrpSpPr/>
                <p:nvPr/>
              </p:nvGrpSpPr>
              <p:grpSpPr>
                <a:xfrm>
                  <a:off x="879052" y="2315853"/>
                  <a:ext cx="720337" cy="747947"/>
                  <a:chOff x="4783808" y="2346746"/>
                  <a:chExt cx="734781" cy="762945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18D54F-F79A-4E9B-9C18-EBCBBF4B7F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20952" y="2526117"/>
                    <a:ext cx="660493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Metrics</a:t>
                    </a:r>
                  </a:p>
                </p:txBody>
              </p:sp>
              <p:sp>
                <p:nvSpPr>
                  <p:cNvPr id="31" name="Cylinder 30">
                    <a:extLst>
                      <a:ext uri="{FF2B5EF4-FFF2-40B4-BE49-F238E27FC236}">
                        <a16:creationId xmlns:a16="http://schemas.microsoft.com/office/drawing/2014/main" id="{17E86B46-D05F-497D-9219-813BD3E3A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2346746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9BA7B90-E24C-43D1-BBFB-680E94A62F0F}"/>
                    </a:ext>
                  </a:extLst>
                </p:cNvPr>
                <p:cNvGrpSpPr/>
                <p:nvPr/>
              </p:nvGrpSpPr>
              <p:grpSpPr>
                <a:xfrm>
                  <a:off x="2045084" y="2315853"/>
                  <a:ext cx="720337" cy="747947"/>
                  <a:chOff x="4783808" y="3630261"/>
                  <a:chExt cx="734781" cy="762945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752B47-740A-48AD-B40C-7D59E29A6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895350" y="3801850"/>
                    <a:ext cx="511694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Logs</a:t>
                    </a:r>
                  </a:p>
                </p:txBody>
              </p:sp>
              <p:sp>
                <p:nvSpPr>
                  <p:cNvPr id="20" name="Cylinder 19">
                    <a:extLst>
                      <a:ext uri="{FF2B5EF4-FFF2-40B4-BE49-F238E27FC236}">
                        <a16:creationId xmlns:a16="http://schemas.microsoft.com/office/drawing/2014/main" id="{28117338-EE2A-4381-AD6D-2291B0C9E3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3630261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5381A7B-D8D0-4E9A-BD8D-C57BBC2C2E14}"/>
                  </a:ext>
                </a:extLst>
              </p:cNvPr>
              <p:cNvGrpSpPr/>
              <p:nvPr/>
            </p:nvGrpSpPr>
            <p:grpSpPr>
              <a:xfrm rot="10800000">
                <a:off x="414640" y="2102538"/>
                <a:ext cx="2502524" cy="1235022"/>
                <a:chOff x="5495147" y="2105477"/>
                <a:chExt cx="3516773" cy="1225371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CE3688B-8673-4E18-BDC0-C296E82BD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3118" y="2105477"/>
                  <a:ext cx="988802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F4380B-4BBE-4D64-9513-D3CA027E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2105478"/>
                  <a:ext cx="9306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E4C5ACD-8457-4B6D-BD20-6C9C093C2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3330848"/>
                  <a:ext cx="35167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D00478-5230-443B-97F0-CFB6F2B79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1920" y="2105477"/>
                  <a:ext cx="0" cy="1225371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4E5F43-20FB-47BF-943B-97566C2BB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8" y="2105478"/>
                  <a:ext cx="0" cy="1217113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1E05B-6620-466A-AB92-8B8CB375C499}"/>
                  </a:ext>
                </a:extLst>
              </p:cNvPr>
              <p:cNvSpPr txBox="1"/>
              <p:nvPr/>
            </p:nvSpPr>
            <p:spPr>
              <a:xfrm>
                <a:off x="973852" y="3191948"/>
                <a:ext cx="1384098" cy="2805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91440" tIns="44821" rIns="91440" bIns="44821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120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Common Store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4EEF2C9-CCBD-44AA-B0A6-87E51DB6040D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 observability for your infra, app and network</a:t>
            </a:r>
          </a:p>
        </p:txBody>
      </p:sp>
      <p:pic>
        <p:nvPicPr>
          <p:cNvPr id="49" name="Picture 4" descr="Azure Monitor">
            <a:extLst>
              <a:ext uri="{FF2B5EF4-FFF2-40B4-BE49-F238E27FC236}">
                <a16:creationId xmlns:a16="http://schemas.microsoft.com/office/drawing/2014/main" id="{93BF602F-7CD4-4D3F-84DB-F9C6FCC8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 Roadmap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1FF8A-93AC-499E-B4FF-18CD34E3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729128" cy="5267144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Rich insights for Azure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Storage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,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SQL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&amp;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 Service Fabric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Mesh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RBAC per data type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in Log Analytics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Support for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containers on demand for AKS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with virtual nodes</a:t>
            </a:r>
            <a:endParaRPr lang="en-IN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Support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live logs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for containers and Kubernetes events </a:t>
            </a:r>
            <a:endParaRPr lang="en-IN" sz="2400">
              <a:solidFill>
                <a:srgbClr val="0D0D0D"/>
              </a:solidFill>
              <a:latin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Smart detections and alerts with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Dynamic Thresholds</a:t>
            </a:r>
            <a:endParaRPr lang="en-IN" sz="2400">
              <a:solidFill>
                <a:srgbClr val="D83B01"/>
              </a:solidFill>
              <a:latin typeface="Segoe UI Semibold"/>
              <a:cs typeface="Segoe UI Semibold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Azure support and interoperability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Distributed Tracing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Exception tracking and custom metrics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Python and Go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apps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D83B01"/>
                </a:solidFill>
                <a:latin typeface="Segoe UI Semibold"/>
              </a:rPr>
              <a:t>Auto enablement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of app monitoring for App Services / Windows VMs (with WAD)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region availability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across public &amp; sovereign clouds</a:t>
            </a:r>
            <a:endParaRPr lang="en-US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Latency improvements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for Alerts, Logs &amp; Metrics</a:t>
            </a:r>
          </a:p>
        </p:txBody>
      </p:sp>
      <p:pic>
        <p:nvPicPr>
          <p:cNvPr id="20" name="Picture 4" descr="Azure Monitor">
            <a:extLst>
              <a:ext uri="{FF2B5EF4-FFF2-40B4-BE49-F238E27FC236}">
                <a16:creationId xmlns:a16="http://schemas.microsoft.com/office/drawing/2014/main" id="{28117AD8-5D2F-4BDA-9A16-6A36AE46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892EB0-0AFA-4E88-9F58-165D9F7C3CB3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F583-7910-4C48-B479-806ECEF3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in your DevOps Cycle</a:t>
            </a:r>
          </a:p>
        </p:txBody>
      </p:sp>
      <p:pic>
        <p:nvPicPr>
          <p:cNvPr id="2050" name="Picture 2" descr="Image of DevOps cycle: Getting to DevOps">
            <a:extLst>
              <a:ext uri="{FF2B5EF4-FFF2-40B4-BE49-F238E27FC236}">
                <a16:creationId xmlns:a16="http://schemas.microsoft.com/office/drawing/2014/main" id="{864213A9-3C11-4AEA-8D23-54F2AA29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9" y="1367760"/>
            <a:ext cx="83629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F7FA4-3914-4E63-B735-B590DBDC6B4F}"/>
              </a:ext>
            </a:extLst>
          </p:cNvPr>
          <p:cNvSpPr txBox="1"/>
          <p:nvPr/>
        </p:nvSpPr>
        <p:spPr>
          <a:xfrm>
            <a:off x="9195987" y="6665863"/>
            <a:ext cx="30344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[1] From Sam Guckenheimer’s “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What is DevOps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E77E49-94D8-4CA5-BC45-21385E8AFC66}"/>
              </a:ext>
            </a:extLst>
          </p:cNvPr>
          <p:cNvSpPr/>
          <p:nvPr/>
        </p:nvSpPr>
        <p:spPr bwMode="auto">
          <a:xfrm>
            <a:off x="158095" y="1367760"/>
            <a:ext cx="8723978" cy="4791075"/>
          </a:xfrm>
          <a:custGeom>
            <a:avLst/>
            <a:gdLst>
              <a:gd name="connsiteX0" fmla="*/ 3593436 w 8723978"/>
              <a:gd name="connsiteY0" fmla="*/ 1141316 h 4791075"/>
              <a:gd name="connsiteX1" fmla="*/ 3066839 w 8723978"/>
              <a:gd name="connsiteY1" fmla="*/ 1331158 h 4791075"/>
              <a:gd name="connsiteX2" fmla="*/ 3815753 w 8723978"/>
              <a:gd name="connsiteY2" fmla="*/ 3060204 h 4791075"/>
              <a:gd name="connsiteX3" fmla="*/ 5657139 w 8723978"/>
              <a:gd name="connsiteY3" fmla="*/ 3459916 h 4791075"/>
              <a:gd name="connsiteX4" fmla="*/ 4908225 w 8723978"/>
              <a:gd name="connsiteY4" fmla="*/ 1730870 h 4791075"/>
              <a:gd name="connsiteX5" fmla="*/ 3593436 w 8723978"/>
              <a:gd name="connsiteY5" fmla="*/ 1141316 h 4791075"/>
              <a:gd name="connsiteX6" fmla="*/ 0 w 8723978"/>
              <a:gd name="connsiteY6" fmla="*/ 0 h 4791075"/>
              <a:gd name="connsiteX7" fmla="*/ 8723978 w 8723978"/>
              <a:gd name="connsiteY7" fmla="*/ 0 h 4791075"/>
              <a:gd name="connsiteX8" fmla="*/ 8723978 w 8723978"/>
              <a:gd name="connsiteY8" fmla="*/ 4791075 h 4791075"/>
              <a:gd name="connsiteX9" fmla="*/ 0 w 8723978"/>
              <a:gd name="connsiteY9" fmla="*/ 4791075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23978" h="4791075">
                <a:moveTo>
                  <a:pt x="3593436" y="1141316"/>
                </a:moveTo>
                <a:cubicBezTo>
                  <a:pt x="3366607" y="1132631"/>
                  <a:pt x="3179968" y="1193501"/>
                  <a:pt x="3066839" y="1331158"/>
                </a:cubicBezTo>
                <a:cubicBezTo>
                  <a:pt x="2765161" y="1698243"/>
                  <a:pt x="3100461" y="2472364"/>
                  <a:pt x="3815753" y="3060204"/>
                </a:cubicBezTo>
                <a:cubicBezTo>
                  <a:pt x="4531045" y="3648044"/>
                  <a:pt x="5355462" y="3827001"/>
                  <a:pt x="5657139" y="3459916"/>
                </a:cubicBezTo>
                <a:cubicBezTo>
                  <a:pt x="5958817" y="3092831"/>
                  <a:pt x="5623516" y="2318710"/>
                  <a:pt x="4908225" y="1730870"/>
                </a:cubicBezTo>
                <a:cubicBezTo>
                  <a:pt x="4461168" y="1363470"/>
                  <a:pt x="3971483" y="1155790"/>
                  <a:pt x="3593436" y="1141316"/>
                </a:cubicBezTo>
                <a:close/>
                <a:moveTo>
                  <a:pt x="0" y="0"/>
                </a:moveTo>
                <a:lnTo>
                  <a:pt x="8723978" y="0"/>
                </a:lnTo>
                <a:lnTo>
                  <a:pt x="8723978" y="4791075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317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59F6-BA21-44D6-85EF-A7E95E6C1503}"/>
              </a:ext>
            </a:extLst>
          </p:cNvPr>
          <p:cNvSpPr txBox="1"/>
          <p:nvPr/>
        </p:nvSpPr>
        <p:spPr>
          <a:xfrm>
            <a:off x="8482584" y="3162604"/>
            <a:ext cx="3693704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Customer Feedback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Continuous Monitoring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AD9C9-A67A-4F4D-8BF8-E74E999AFD05}"/>
              </a:ext>
            </a:extLst>
          </p:cNvPr>
          <p:cNvCxnSpPr>
            <a:cxnSpLocks/>
          </p:cNvCxnSpPr>
          <p:nvPr/>
        </p:nvCxnSpPr>
        <p:spPr>
          <a:xfrm flipH="1">
            <a:off x="4866969" y="3980792"/>
            <a:ext cx="35592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69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97045"/>
            <a:ext cx="11018520" cy="5539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Monitoring (CM) for DevOps</a:t>
            </a:r>
          </a:p>
        </p:txBody>
      </p:sp>
      <p:graphicFrame>
        <p:nvGraphicFramePr>
          <p:cNvPr id="35" name="Picture Placeholder 6">
            <a:extLst>
              <a:ext uri="{FF2B5EF4-FFF2-40B4-BE49-F238E27FC236}">
                <a16:creationId xmlns:a16="http://schemas.microsoft.com/office/drawing/2014/main" id="{06531344-9FE2-4F21-89CA-017F30753F7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44242" y="4223583"/>
          <a:ext cx="10392461" cy="3073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FD8234C-C501-4C4A-8522-70A0AD865947}"/>
              </a:ext>
            </a:extLst>
          </p:cNvPr>
          <p:cNvCxnSpPr>
            <a:cxnSpLocks/>
            <a:stCxn id="35" idx="3"/>
            <a:endCxn id="35" idx="1"/>
          </p:cNvCxnSpPr>
          <p:nvPr/>
        </p:nvCxnSpPr>
        <p:spPr>
          <a:xfrm flipH="1">
            <a:off x="844242" y="5760465"/>
            <a:ext cx="10392461" cy="12450"/>
          </a:xfrm>
          <a:prstGeom prst="bentConnector5">
            <a:avLst>
              <a:gd name="adj1" fmla="val -2156"/>
              <a:gd name="adj2" fmla="val -8852257"/>
              <a:gd name="adj3" fmla="val 102156"/>
            </a:avLst>
          </a:prstGeom>
          <a:ln w="38100">
            <a:solidFill>
              <a:srgbClr val="575757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Azure Monitor">
            <a:extLst>
              <a:ext uri="{FF2B5EF4-FFF2-40B4-BE49-F238E27FC236}">
                <a16:creationId xmlns:a16="http://schemas.microsoft.com/office/drawing/2014/main" id="{162E98E2-BC70-4093-BF46-D1FE3AC3B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80" y="2008302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visual studio">
            <a:extLst>
              <a:ext uri="{FF2B5EF4-FFF2-40B4-BE49-F238E27FC236}">
                <a16:creationId xmlns:a16="http://schemas.microsoft.com/office/drawing/2014/main" id="{FBCB5D96-1808-4F5B-B24E-AE8F982F3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19176" r="59158" b="19232"/>
          <a:stretch/>
        </p:blipFill>
        <p:spPr bwMode="auto">
          <a:xfrm>
            <a:off x="5177266" y="1114778"/>
            <a:ext cx="918734" cy="8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0EDA6C-6905-49BC-904B-2E8444F7217C}"/>
              </a:ext>
            </a:extLst>
          </p:cNvPr>
          <p:cNvSpPr txBox="1"/>
          <p:nvPr/>
        </p:nvSpPr>
        <p:spPr>
          <a:xfrm>
            <a:off x="5993006" y="1290832"/>
            <a:ext cx="3598034" cy="5112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&amp; Visual Studio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40758C-FCC2-413B-B179-7A738D0938C7}"/>
              </a:ext>
            </a:extLst>
          </p:cNvPr>
          <p:cNvSpPr txBox="1"/>
          <p:nvPr/>
        </p:nvSpPr>
        <p:spPr>
          <a:xfrm>
            <a:off x="2298502" y="3260531"/>
            <a:ext cx="1285583" cy="76889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73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Monitor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021DCB-057E-4C8F-A456-2BBD248F8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215" y="2099741"/>
            <a:ext cx="5135145" cy="22801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A3EEB6-CB80-498D-ABAF-7A5EF7DA3C6D}"/>
              </a:ext>
            </a:extLst>
          </p:cNvPr>
          <p:cNvCxnSpPr>
            <a:cxnSpLocks/>
          </p:cNvCxnSpPr>
          <p:nvPr/>
        </p:nvCxnSpPr>
        <p:spPr>
          <a:xfrm flipV="1">
            <a:off x="3754120" y="1825328"/>
            <a:ext cx="1300480" cy="597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FB845C-B5A1-4863-ADBF-8F2F3B11317A}"/>
              </a:ext>
            </a:extLst>
          </p:cNvPr>
          <p:cNvCxnSpPr>
            <a:cxnSpLocks/>
          </p:cNvCxnSpPr>
          <p:nvPr/>
        </p:nvCxnSpPr>
        <p:spPr>
          <a:xfrm>
            <a:off x="3754120" y="2699150"/>
            <a:ext cx="1264920" cy="6130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9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dgm="http://schemas.openxmlformats.org/drawingml/2006/diagram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A0ECF-4DE2-49B2-A5EE-2EEBCE54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0" y="339365"/>
            <a:ext cx="11405734" cy="6308371"/>
          </a:xfrm>
          <a:prstGeom prst="rect">
            <a:avLst/>
          </a:prstGeom>
        </p:spPr>
      </p:pic>
      <p:pic>
        <p:nvPicPr>
          <p:cNvPr id="109" name="Picture 4" descr="Azure Monitor">
            <a:extLst>
              <a:ext uri="{FF2B5EF4-FFF2-40B4-BE49-F238E27FC236}">
                <a16:creationId xmlns:a16="http://schemas.microsoft.com/office/drawing/2014/main" id="{3EEA4E67-DD3B-4842-8C08-017C2841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77" y="399564"/>
            <a:ext cx="522219" cy="522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3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C3F8B-9668-48E2-8C10-33D753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6778110" cy="498598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22298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A6B16-3635-4F8C-9D70-DC57F3F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monitoring and analytics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8594CF-521F-4C4A-91B4-ECE9B464AE5D}"/>
              </a:ext>
            </a:extLst>
          </p:cNvPr>
          <p:cNvGrpSpPr/>
          <p:nvPr/>
        </p:nvGrpSpPr>
        <p:grpSpPr>
          <a:xfrm>
            <a:off x="1248966" y="2864527"/>
            <a:ext cx="1237821" cy="1237822"/>
            <a:chOff x="4840313" y="2832565"/>
            <a:chExt cx="1302215" cy="130221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49F4D3-FA79-4EF3-B5E5-30E716E30E18}"/>
                </a:ext>
              </a:extLst>
            </p:cNvPr>
            <p:cNvSpPr/>
            <p:nvPr/>
          </p:nvSpPr>
          <p:spPr>
            <a:xfrm>
              <a:off x="4840313" y="2832565"/>
              <a:ext cx="1302215" cy="1302216"/>
            </a:xfrm>
            <a:prstGeom prst="ellipse">
              <a:avLst/>
            </a:prstGeom>
            <a:solidFill>
              <a:schemeClr val="accent3"/>
            </a:solidFill>
            <a:ln w="254000" cap="flat" cmpd="sng" algn="ctr">
              <a:solidFill>
                <a:schemeClr val="accent3"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sz="1372" kern="0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33" name="Eye" title="Icon of an eye">
              <a:extLst>
                <a:ext uri="{FF2B5EF4-FFF2-40B4-BE49-F238E27FC236}">
                  <a16:creationId xmlns:a16="http://schemas.microsoft.com/office/drawing/2014/main" id="{19A8A04E-0068-44CF-A814-C3EECBC7C5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17849" y="3277417"/>
              <a:ext cx="747142" cy="412513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37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1DA7E5-662B-42A3-8AF8-E50AB59C7395}"/>
              </a:ext>
            </a:extLst>
          </p:cNvPr>
          <p:cNvSpPr txBox="1"/>
          <p:nvPr/>
        </p:nvSpPr>
        <p:spPr>
          <a:xfrm>
            <a:off x="1035384" y="2012804"/>
            <a:ext cx="1703235" cy="555476"/>
          </a:xfrm>
          <a:prstGeom prst="rect">
            <a:avLst/>
          </a:prstGeom>
          <a:noFill/>
        </p:spPr>
        <p:txBody>
          <a:bodyPr wrap="square" lIns="175735" tIns="140588" rIns="175735" bIns="14058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76"/>
              </a:spcAft>
              <a:defRPr/>
            </a:pPr>
            <a:r>
              <a:rPr lang="en-US" sz="1961" b="1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Visibility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DC66A2-E51E-482C-90D3-243BDA201196}"/>
              </a:ext>
            </a:extLst>
          </p:cNvPr>
          <p:cNvGrpSpPr/>
          <p:nvPr/>
        </p:nvGrpSpPr>
        <p:grpSpPr>
          <a:xfrm>
            <a:off x="5418359" y="2864527"/>
            <a:ext cx="1237822" cy="1237822"/>
            <a:chOff x="7114081" y="2832565"/>
            <a:chExt cx="1302216" cy="13022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1DAEDD0-1226-4358-A96D-3621714E245B}"/>
                </a:ext>
              </a:extLst>
            </p:cNvPr>
            <p:cNvSpPr/>
            <p:nvPr/>
          </p:nvSpPr>
          <p:spPr>
            <a:xfrm>
              <a:off x="7114081" y="2832565"/>
              <a:ext cx="1302216" cy="130221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54000" cap="flat" cmpd="sng" algn="ctr">
              <a:solidFill>
                <a:schemeClr val="accent3">
                  <a:lumMod val="75000"/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386">
                <a:defRPr/>
              </a:pPr>
              <a:endParaRPr lang="en-US" sz="1372" kern="0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31" name="magnify" title="Icon of a magnifying glass">
              <a:extLst>
                <a:ext uri="{FF2B5EF4-FFF2-40B4-BE49-F238E27FC236}">
                  <a16:creationId xmlns:a16="http://schemas.microsoft.com/office/drawing/2014/main" id="{1FB6137B-D5D8-450E-ACBE-C7A13B68AE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17227" y="3206033"/>
              <a:ext cx="537704" cy="527426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372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AA6F364-3B7E-4D1B-AC0B-C29F2BA4EAD1}"/>
              </a:ext>
            </a:extLst>
          </p:cNvPr>
          <p:cNvSpPr txBox="1"/>
          <p:nvPr/>
        </p:nvSpPr>
        <p:spPr>
          <a:xfrm>
            <a:off x="5174957" y="2009660"/>
            <a:ext cx="1762872" cy="555476"/>
          </a:xfrm>
          <a:prstGeom prst="rect">
            <a:avLst/>
          </a:prstGeom>
          <a:noFill/>
        </p:spPr>
        <p:txBody>
          <a:bodyPr wrap="square" lIns="175735" tIns="140588" rIns="175735" bIns="14058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76"/>
              </a:spcAft>
              <a:defRPr/>
            </a:pPr>
            <a:r>
              <a:rPr lang="en-US" sz="1961" b="1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Insights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33239-966B-461D-BF83-7C69795F3D57}"/>
              </a:ext>
            </a:extLst>
          </p:cNvPr>
          <p:cNvGrpSpPr/>
          <p:nvPr/>
        </p:nvGrpSpPr>
        <p:grpSpPr>
          <a:xfrm>
            <a:off x="9587752" y="2864527"/>
            <a:ext cx="1237822" cy="1237822"/>
            <a:chOff x="9434048" y="2832565"/>
            <a:chExt cx="1302216" cy="130221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C427AF-F5CA-46EE-98D4-DA8439E253E9}"/>
                </a:ext>
              </a:extLst>
            </p:cNvPr>
            <p:cNvSpPr/>
            <p:nvPr/>
          </p:nvSpPr>
          <p:spPr>
            <a:xfrm>
              <a:off x="9434048" y="2832565"/>
              <a:ext cx="1302216" cy="130221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254000" cap="flat" cmpd="sng" algn="ctr">
              <a:solidFill>
                <a:schemeClr val="accent3">
                  <a:lumMod val="50000"/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386">
                <a:defRPr/>
              </a:pPr>
              <a:endParaRPr lang="en-US" sz="1372" kern="0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29" name="graph_9" title="Icon of a line chart with connected circles at varying points">
              <a:extLst>
                <a:ext uri="{FF2B5EF4-FFF2-40B4-BE49-F238E27FC236}">
                  <a16:creationId xmlns:a16="http://schemas.microsoft.com/office/drawing/2014/main" id="{A0938617-02EC-4867-925E-19A1247409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63678" y="3193588"/>
              <a:ext cx="642957" cy="580169"/>
            </a:xfrm>
            <a:custGeom>
              <a:avLst/>
              <a:gdLst>
                <a:gd name="T0" fmla="*/ 352 w 352"/>
                <a:gd name="T1" fmla="*/ 318 h 318"/>
                <a:gd name="T2" fmla="*/ 0 w 352"/>
                <a:gd name="T3" fmla="*/ 318 h 318"/>
                <a:gd name="T4" fmla="*/ 0 w 352"/>
                <a:gd name="T5" fmla="*/ 0 h 318"/>
                <a:gd name="T6" fmla="*/ 266 w 352"/>
                <a:gd name="T7" fmla="*/ 105 h 318"/>
                <a:gd name="T8" fmla="*/ 286 w 352"/>
                <a:gd name="T9" fmla="*/ 126 h 318"/>
                <a:gd name="T10" fmla="*/ 307 w 352"/>
                <a:gd name="T11" fmla="*/ 105 h 318"/>
                <a:gd name="T12" fmla="*/ 286 w 352"/>
                <a:gd name="T13" fmla="*/ 84 h 318"/>
                <a:gd name="T14" fmla="*/ 266 w 352"/>
                <a:gd name="T15" fmla="*/ 105 h 318"/>
                <a:gd name="T16" fmla="*/ 57 w 352"/>
                <a:gd name="T17" fmla="*/ 252 h 318"/>
                <a:gd name="T18" fmla="*/ 100 w 352"/>
                <a:gd name="T19" fmla="*/ 188 h 318"/>
                <a:gd name="T20" fmla="*/ 200 w 352"/>
                <a:gd name="T21" fmla="*/ 205 h 318"/>
                <a:gd name="T22" fmla="*/ 134 w 352"/>
                <a:gd name="T23" fmla="*/ 181 h 318"/>
                <a:gd name="T24" fmla="*/ 236 w 352"/>
                <a:gd name="T25" fmla="*/ 187 h 318"/>
                <a:gd name="T26" fmla="*/ 276 w 352"/>
                <a:gd name="T27" fmla="*/ 123 h 318"/>
                <a:gd name="T28" fmla="*/ 200 w 352"/>
                <a:gd name="T29" fmla="*/ 201 h 318"/>
                <a:gd name="T30" fmla="*/ 221 w 352"/>
                <a:gd name="T31" fmla="*/ 222 h 318"/>
                <a:gd name="T32" fmla="*/ 241 w 352"/>
                <a:gd name="T33" fmla="*/ 201 h 318"/>
                <a:gd name="T34" fmla="*/ 221 w 352"/>
                <a:gd name="T35" fmla="*/ 180 h 318"/>
                <a:gd name="T36" fmla="*/ 200 w 352"/>
                <a:gd name="T37" fmla="*/ 201 h 318"/>
                <a:gd name="T38" fmla="*/ 200 w 352"/>
                <a:gd name="T39" fmla="*/ 201 h 318"/>
                <a:gd name="T40" fmla="*/ 94 w 352"/>
                <a:gd name="T41" fmla="*/ 174 h 318"/>
                <a:gd name="T42" fmla="*/ 115 w 352"/>
                <a:gd name="T43" fmla="*/ 194 h 318"/>
                <a:gd name="T44" fmla="*/ 136 w 352"/>
                <a:gd name="T45" fmla="*/ 174 h 318"/>
                <a:gd name="T46" fmla="*/ 115 w 352"/>
                <a:gd name="T47" fmla="*/ 153 h 318"/>
                <a:gd name="T48" fmla="*/ 94 w 352"/>
                <a:gd name="T49" fmla="*/ 174 h 318"/>
                <a:gd name="T50" fmla="*/ 94 w 352"/>
                <a:gd name="T51" fmla="*/ 174 h 318"/>
                <a:gd name="T52" fmla="*/ 25 w 352"/>
                <a:gd name="T53" fmla="*/ 269 h 318"/>
                <a:gd name="T54" fmla="*/ 46 w 352"/>
                <a:gd name="T55" fmla="*/ 289 h 318"/>
                <a:gd name="T56" fmla="*/ 66 w 352"/>
                <a:gd name="T57" fmla="*/ 269 h 318"/>
                <a:gd name="T58" fmla="*/ 46 w 352"/>
                <a:gd name="T59" fmla="*/ 248 h 318"/>
                <a:gd name="T60" fmla="*/ 25 w 352"/>
                <a:gd name="T61" fmla="*/ 269 h 318"/>
                <a:gd name="T62" fmla="*/ 25 w 352"/>
                <a:gd name="T63" fmla="*/ 26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318">
                  <a:moveTo>
                    <a:pt x="352" y="318"/>
                  </a:moveTo>
                  <a:cubicBezTo>
                    <a:pt x="0" y="318"/>
                    <a:pt x="0" y="318"/>
                    <a:pt x="0" y="318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66" y="105"/>
                  </a:moveTo>
                  <a:cubicBezTo>
                    <a:pt x="266" y="116"/>
                    <a:pt x="275" y="126"/>
                    <a:pt x="286" y="126"/>
                  </a:cubicBezTo>
                  <a:cubicBezTo>
                    <a:pt x="298" y="126"/>
                    <a:pt x="307" y="116"/>
                    <a:pt x="307" y="105"/>
                  </a:cubicBezTo>
                  <a:cubicBezTo>
                    <a:pt x="307" y="93"/>
                    <a:pt x="298" y="84"/>
                    <a:pt x="286" y="84"/>
                  </a:cubicBezTo>
                  <a:cubicBezTo>
                    <a:pt x="275" y="84"/>
                    <a:pt x="266" y="93"/>
                    <a:pt x="266" y="105"/>
                  </a:cubicBezTo>
                  <a:close/>
                  <a:moveTo>
                    <a:pt x="57" y="252"/>
                  </a:moveTo>
                  <a:cubicBezTo>
                    <a:pt x="100" y="188"/>
                    <a:pt x="100" y="188"/>
                    <a:pt x="100" y="188"/>
                  </a:cubicBezTo>
                  <a:moveTo>
                    <a:pt x="200" y="205"/>
                  </a:moveTo>
                  <a:cubicBezTo>
                    <a:pt x="134" y="181"/>
                    <a:pt x="134" y="181"/>
                    <a:pt x="134" y="181"/>
                  </a:cubicBezTo>
                  <a:moveTo>
                    <a:pt x="236" y="187"/>
                  </a:moveTo>
                  <a:cubicBezTo>
                    <a:pt x="276" y="123"/>
                    <a:pt x="276" y="123"/>
                    <a:pt x="276" y="123"/>
                  </a:cubicBezTo>
                  <a:moveTo>
                    <a:pt x="200" y="201"/>
                  </a:moveTo>
                  <a:cubicBezTo>
                    <a:pt x="200" y="213"/>
                    <a:pt x="209" y="222"/>
                    <a:pt x="221" y="222"/>
                  </a:cubicBezTo>
                  <a:cubicBezTo>
                    <a:pt x="232" y="222"/>
                    <a:pt x="241" y="213"/>
                    <a:pt x="241" y="201"/>
                  </a:cubicBezTo>
                  <a:cubicBezTo>
                    <a:pt x="241" y="190"/>
                    <a:pt x="232" y="180"/>
                    <a:pt x="221" y="180"/>
                  </a:cubicBezTo>
                  <a:cubicBezTo>
                    <a:pt x="209" y="180"/>
                    <a:pt x="200" y="190"/>
                    <a:pt x="200" y="201"/>
                  </a:cubicBezTo>
                  <a:cubicBezTo>
                    <a:pt x="200" y="201"/>
                    <a:pt x="200" y="201"/>
                    <a:pt x="200" y="201"/>
                  </a:cubicBezTo>
                  <a:moveTo>
                    <a:pt x="94" y="174"/>
                  </a:moveTo>
                  <a:cubicBezTo>
                    <a:pt x="94" y="185"/>
                    <a:pt x="104" y="194"/>
                    <a:pt x="115" y="194"/>
                  </a:cubicBezTo>
                  <a:cubicBezTo>
                    <a:pt x="127" y="194"/>
                    <a:pt x="136" y="185"/>
                    <a:pt x="136" y="174"/>
                  </a:cubicBezTo>
                  <a:cubicBezTo>
                    <a:pt x="136" y="162"/>
                    <a:pt x="127" y="153"/>
                    <a:pt x="115" y="153"/>
                  </a:cubicBezTo>
                  <a:cubicBezTo>
                    <a:pt x="104" y="153"/>
                    <a:pt x="94" y="162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moveTo>
                    <a:pt x="25" y="269"/>
                  </a:moveTo>
                  <a:cubicBezTo>
                    <a:pt x="25" y="280"/>
                    <a:pt x="34" y="289"/>
                    <a:pt x="46" y="289"/>
                  </a:cubicBezTo>
                  <a:cubicBezTo>
                    <a:pt x="57" y="289"/>
                    <a:pt x="66" y="280"/>
                    <a:pt x="66" y="269"/>
                  </a:cubicBezTo>
                  <a:cubicBezTo>
                    <a:pt x="66" y="257"/>
                    <a:pt x="57" y="248"/>
                    <a:pt x="46" y="248"/>
                  </a:cubicBezTo>
                  <a:cubicBezTo>
                    <a:pt x="34" y="248"/>
                    <a:pt x="25" y="257"/>
                    <a:pt x="25" y="269"/>
                  </a:cubicBezTo>
                  <a:cubicBezTo>
                    <a:pt x="25" y="269"/>
                    <a:pt x="25" y="269"/>
                    <a:pt x="25" y="269"/>
                  </a:cubicBez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372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B8C4E6B-A1F8-427C-B5C6-92787FD465B8}"/>
              </a:ext>
            </a:extLst>
          </p:cNvPr>
          <p:cNvSpPr txBox="1"/>
          <p:nvPr/>
        </p:nvSpPr>
        <p:spPr>
          <a:xfrm>
            <a:off x="9225647" y="2009660"/>
            <a:ext cx="2000279" cy="555476"/>
          </a:xfrm>
          <a:prstGeom prst="rect">
            <a:avLst/>
          </a:prstGeom>
          <a:noFill/>
        </p:spPr>
        <p:txBody>
          <a:bodyPr wrap="square" lIns="0" tIns="140588" rIns="0" bIns="14058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76"/>
              </a:spcAft>
              <a:defRPr/>
            </a:pPr>
            <a:r>
              <a:rPr lang="en-US" sz="1961" b="1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Optimization</a:t>
            </a:r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12E2B1FF-9400-4112-A530-83AA7B4FAFAE}"/>
              </a:ext>
            </a:extLst>
          </p:cNvPr>
          <p:cNvSpPr txBox="1"/>
          <p:nvPr/>
        </p:nvSpPr>
        <p:spPr>
          <a:xfrm>
            <a:off x="396183" y="4447720"/>
            <a:ext cx="2981636" cy="555476"/>
          </a:xfrm>
          <a:prstGeom prst="rect">
            <a:avLst/>
          </a:prstGeom>
          <a:noFill/>
        </p:spPr>
        <p:txBody>
          <a:bodyPr wrap="square" lIns="175735" tIns="140588" rIns="175735" bIns="140588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896386">
              <a:spcAft>
                <a:spcPts val="576"/>
              </a:spcAft>
              <a:defRPr/>
            </a:pPr>
            <a:r>
              <a:rPr lang="en-IN" sz="1961" dirty="0">
                <a:solidFill>
                  <a:srgbClr val="002050"/>
                </a:solidFill>
              </a:rPr>
              <a:t>Get the big picture</a:t>
            </a:r>
            <a:endParaRPr lang="en-US" sz="1961" dirty="0">
              <a:solidFill>
                <a:srgbClr val="002050"/>
              </a:solidFill>
            </a:endParaRPr>
          </a:p>
        </p:txBody>
      </p:sp>
      <p:sp>
        <p:nvSpPr>
          <p:cNvPr id="40" name="Rectangle: Rounded Corners 6">
            <a:extLst>
              <a:ext uri="{FF2B5EF4-FFF2-40B4-BE49-F238E27FC236}">
                <a16:creationId xmlns:a16="http://schemas.microsoft.com/office/drawing/2014/main" id="{B3BB7738-FDF7-4CBD-8BD8-8A408F961D08}"/>
              </a:ext>
            </a:extLst>
          </p:cNvPr>
          <p:cNvSpPr txBox="1"/>
          <p:nvPr/>
        </p:nvSpPr>
        <p:spPr>
          <a:xfrm>
            <a:off x="4805187" y="4398596"/>
            <a:ext cx="2464162" cy="557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563" tIns="82172" rIns="109563" bIns="82172" numCol="1" spcCol="1270" anchor="ctr" anchorCtr="0">
            <a:noAutofit/>
          </a:bodyPr>
          <a:lstStyle/>
          <a:p>
            <a:pPr algn="ctr" defTabSz="191727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961" b="1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&amp; fix problems</a:t>
            </a:r>
            <a:endParaRPr lang="en-US" sz="1961" b="1" kern="0" dirty="0">
              <a:solidFill>
                <a:srgbClr val="002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Rectangle: Rounded Corners 8">
            <a:extLst>
              <a:ext uri="{FF2B5EF4-FFF2-40B4-BE49-F238E27FC236}">
                <a16:creationId xmlns:a16="http://schemas.microsoft.com/office/drawing/2014/main" id="{D2F757F3-7452-4DA0-8D5F-F562B823BB55}"/>
              </a:ext>
            </a:extLst>
          </p:cNvPr>
          <p:cNvSpPr txBox="1"/>
          <p:nvPr/>
        </p:nvSpPr>
        <p:spPr>
          <a:xfrm>
            <a:off x="8747727" y="4455624"/>
            <a:ext cx="2981636" cy="443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563" tIns="82172" rIns="109563" bIns="82172" numCol="1" spcCol="1270" anchor="ctr" anchorCtr="0">
            <a:noAutofit/>
          </a:bodyPr>
          <a:lstStyle>
            <a:defPPr>
              <a:defRPr lang="en-US"/>
            </a:defPPr>
            <a:lvl1pPr lvl="0" indent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2000" b="1" kern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917271">
              <a:defRPr/>
            </a:pPr>
            <a:r>
              <a:rPr lang="en-IN" sz="1961" dirty="0">
                <a:solidFill>
                  <a:srgbClr val="002050"/>
                </a:solidFill>
              </a:rPr>
              <a:t>Build, measure, learn</a:t>
            </a:r>
            <a:endParaRPr lang="en-US" sz="1961" dirty="0">
              <a:solidFill>
                <a:srgbClr val="002050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CD0E85-CC1C-426F-AAF4-B6F537FE13CC}"/>
              </a:ext>
            </a:extLst>
          </p:cNvPr>
          <p:cNvCxnSpPr/>
          <p:nvPr/>
        </p:nvCxnSpPr>
        <p:spPr>
          <a:xfrm>
            <a:off x="4004342" y="2565136"/>
            <a:ext cx="0" cy="1792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C5EFE2-4CAC-4FD5-8709-6158C1DADA6A}"/>
              </a:ext>
            </a:extLst>
          </p:cNvPr>
          <p:cNvCxnSpPr/>
          <p:nvPr/>
        </p:nvCxnSpPr>
        <p:spPr>
          <a:xfrm>
            <a:off x="8187658" y="2532575"/>
            <a:ext cx="0" cy="1792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8502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30711DD-624D-4EB4-8EBB-7E7975E391C2}"/>
              </a:ext>
            </a:extLst>
          </p:cNvPr>
          <p:cNvGrpSpPr/>
          <p:nvPr/>
        </p:nvGrpSpPr>
        <p:grpSpPr>
          <a:xfrm>
            <a:off x="2734407" y="137134"/>
            <a:ext cx="10352665" cy="5295284"/>
            <a:chOff x="1144380" y="591006"/>
            <a:chExt cx="10103057" cy="5167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26DF3B-D0CF-4BF3-95D3-C7A46D29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276" y="1042007"/>
              <a:ext cx="7539921" cy="41796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" name="Device">
              <a:extLst>
                <a:ext uri="{FF2B5EF4-FFF2-40B4-BE49-F238E27FC236}">
                  <a16:creationId xmlns:a16="http://schemas.microsoft.com/office/drawing/2014/main" id="{086EB0AA-AF60-41F2-BEF1-C1F83D3886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44380" y="591006"/>
              <a:ext cx="10103057" cy="516761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2EFEB-B3B7-42C3-8FC6-93518FCD30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295" y="1636151"/>
            <a:ext cx="3419702" cy="1107996"/>
          </a:xfrm>
        </p:spPr>
        <p:txBody>
          <a:bodyPr/>
          <a:lstStyle/>
          <a:p>
            <a:r>
              <a:rPr lang="en-US" dirty="0"/>
              <a:t>Azure Application Insights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FF2670-AA55-4602-A252-D9FB1BE772B1}"/>
              </a:ext>
            </a:extLst>
          </p:cNvPr>
          <p:cNvGrpSpPr/>
          <p:nvPr/>
        </p:nvGrpSpPr>
        <p:grpSpPr>
          <a:xfrm>
            <a:off x="493346" y="5602778"/>
            <a:ext cx="3463010" cy="844833"/>
            <a:chOff x="503237" y="5783262"/>
            <a:chExt cx="3532451" cy="8617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B8BA83-77DA-4478-9FB1-169FD7D1C434}"/>
                </a:ext>
              </a:extLst>
            </p:cNvPr>
            <p:cNvGrpSpPr/>
            <p:nvPr/>
          </p:nvGrpSpPr>
          <p:grpSpPr>
            <a:xfrm>
              <a:off x="503237" y="5973644"/>
              <a:ext cx="481011" cy="481011"/>
              <a:chOff x="4840313" y="2832565"/>
              <a:chExt cx="1302215" cy="130221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2F5333-AB56-42AD-9BEA-63864AFB0036}"/>
                  </a:ext>
                </a:extLst>
              </p:cNvPr>
              <p:cNvSpPr/>
              <p:nvPr/>
            </p:nvSpPr>
            <p:spPr>
              <a:xfrm>
                <a:off x="4840313" y="2832565"/>
                <a:ext cx="1302215" cy="1302216"/>
              </a:xfrm>
              <a:prstGeom prst="ellipse">
                <a:avLst/>
              </a:prstGeom>
              <a:solidFill>
                <a:schemeClr val="accent3"/>
              </a:solidFill>
              <a:ln w="127000" cap="flat" cmpd="sng" algn="ctr">
                <a:solidFill>
                  <a:schemeClr val="accent3">
                    <a:alpha val="3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7" name="Eye" title="Icon of an eye">
                <a:extLst>
                  <a:ext uri="{FF2B5EF4-FFF2-40B4-BE49-F238E27FC236}">
                    <a16:creationId xmlns:a16="http://schemas.microsoft.com/office/drawing/2014/main" id="{45BD9BF0-690A-4334-9CD5-9D1307EFE3C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117849" y="3277417"/>
                <a:ext cx="747142" cy="41251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5C5749-AD84-47EF-A2F3-992FB17AAC59}"/>
                </a:ext>
              </a:extLst>
            </p:cNvPr>
            <p:cNvSpPr/>
            <p:nvPr/>
          </p:nvSpPr>
          <p:spPr>
            <a:xfrm>
              <a:off x="1144380" y="5783262"/>
              <a:ext cx="28913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372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Visibility – Get the big picture</a:t>
              </a:r>
              <a:endParaRPr lang="en-US" sz="1372" dirty="0">
                <a:solidFill>
                  <a:srgbClr val="002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Monitoring across App &amp; Infra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  <a:p>
              <a:pPr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Alerts &amp; Notifications</a:t>
              </a:r>
            </a:p>
            <a:p>
              <a:pPr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Visualization &amp; Collaboration</a:t>
              </a:r>
              <a:endParaRPr lang="en-US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7D6B1-1234-4A5A-8FDC-B04D7BCA0585}"/>
              </a:ext>
            </a:extLst>
          </p:cNvPr>
          <p:cNvCxnSpPr>
            <a:cxnSpLocks/>
          </p:cNvCxnSpPr>
          <p:nvPr/>
        </p:nvCxnSpPr>
        <p:spPr>
          <a:xfrm>
            <a:off x="1" y="5408261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1E6F23-F8AF-4A85-BDD5-D9FDCBF6AF53}"/>
              </a:ext>
            </a:extLst>
          </p:cNvPr>
          <p:cNvGrpSpPr/>
          <p:nvPr/>
        </p:nvGrpSpPr>
        <p:grpSpPr>
          <a:xfrm>
            <a:off x="4286171" y="5602778"/>
            <a:ext cx="3573355" cy="844833"/>
            <a:chOff x="4372117" y="5783262"/>
            <a:chExt cx="3645008" cy="8617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A17DA4-1886-4C61-A9B8-12ED85E23F5D}"/>
                </a:ext>
              </a:extLst>
            </p:cNvPr>
            <p:cNvGrpSpPr/>
            <p:nvPr/>
          </p:nvGrpSpPr>
          <p:grpSpPr>
            <a:xfrm>
              <a:off x="4372117" y="5973644"/>
              <a:ext cx="481011" cy="481011"/>
              <a:chOff x="7114081" y="2832565"/>
              <a:chExt cx="1302216" cy="130221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B7431-7886-4F59-AD68-B84AFC55C4C5}"/>
                  </a:ext>
                </a:extLst>
              </p:cNvPr>
              <p:cNvSpPr/>
              <p:nvPr/>
            </p:nvSpPr>
            <p:spPr>
              <a:xfrm>
                <a:off x="7114081" y="2832565"/>
                <a:ext cx="1302216" cy="130221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sng" algn="ctr">
                <a:solidFill>
                  <a:schemeClr val="accent3">
                    <a:lumMod val="75000"/>
                    <a:alpha val="3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1" name="magnify" title="Icon of a magnifying glass">
                <a:extLst>
                  <a:ext uri="{FF2B5EF4-FFF2-40B4-BE49-F238E27FC236}">
                    <a16:creationId xmlns:a16="http://schemas.microsoft.com/office/drawing/2014/main" id="{795529D1-36C4-46D0-8F58-3A7555044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7517227" y="3206033"/>
                <a:ext cx="537704" cy="527426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BD8765-B4FA-446E-94EF-C3108AFFCB3E}"/>
                </a:ext>
              </a:extLst>
            </p:cNvPr>
            <p:cNvSpPr/>
            <p:nvPr/>
          </p:nvSpPr>
          <p:spPr>
            <a:xfrm>
              <a:off x="4969125" y="5783262"/>
              <a:ext cx="30480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372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Insights – Find &amp; fix problems</a:t>
              </a:r>
              <a:endParaRPr lang="en-US" sz="1372" dirty="0">
                <a:solidFill>
                  <a:srgbClr val="002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Detect, Diagnose &amp; Debug Failures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Advanced Analytics with ML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Setup automated actions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E15508-9298-4FA7-BF3A-07C296D8775C}"/>
              </a:ext>
            </a:extLst>
          </p:cNvPr>
          <p:cNvGrpSpPr/>
          <p:nvPr/>
        </p:nvGrpSpPr>
        <p:grpSpPr>
          <a:xfrm>
            <a:off x="8183693" y="5602778"/>
            <a:ext cx="3888472" cy="844833"/>
            <a:chOff x="8347793" y="5783262"/>
            <a:chExt cx="3966444" cy="8617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DFAFA7-5AB4-4AB2-831B-93F093867C13}"/>
                </a:ext>
              </a:extLst>
            </p:cNvPr>
            <p:cNvGrpSpPr/>
            <p:nvPr/>
          </p:nvGrpSpPr>
          <p:grpSpPr>
            <a:xfrm>
              <a:off x="8347793" y="5973644"/>
              <a:ext cx="481011" cy="481011"/>
              <a:chOff x="9434048" y="2832565"/>
              <a:chExt cx="1302216" cy="13022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3F5A6C6-09DE-4AD8-87E1-458E12C6EBB5}"/>
                  </a:ext>
                </a:extLst>
              </p:cNvPr>
              <p:cNvSpPr/>
              <p:nvPr/>
            </p:nvSpPr>
            <p:spPr>
              <a:xfrm>
                <a:off x="9434048" y="2832565"/>
                <a:ext cx="1302216" cy="130221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127000" cap="flat" cmpd="sng" algn="ctr">
                <a:solidFill>
                  <a:schemeClr val="accent3">
                    <a:lumMod val="50000"/>
                    <a:alpha val="3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386">
                  <a:defRPr/>
                </a:pPr>
                <a:endParaRPr lang="en-US" sz="1372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4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CFF87B4F-A023-4494-ADCF-ADFE86A8C16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763678" y="3193588"/>
                <a:ext cx="642957" cy="580169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372" kern="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Light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056F5-CBC3-4E9D-99CB-20CF868D16FD}"/>
                </a:ext>
              </a:extLst>
            </p:cNvPr>
            <p:cNvSpPr/>
            <p:nvPr/>
          </p:nvSpPr>
          <p:spPr>
            <a:xfrm>
              <a:off x="8950562" y="5783262"/>
              <a:ext cx="336367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372" dirty="0">
                  <a:solidFill>
                    <a:srgbClr val="002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Optimization – Build, measure, learn</a:t>
              </a:r>
              <a:endParaRPr lang="en-US" sz="1372" dirty="0">
                <a:solidFill>
                  <a:srgbClr val="002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Performance Optimization &amp; Profiling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User Behaviour &amp; Customer Insights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  <a:p>
              <a:pPr marL="0" lvl="1">
                <a:defRPr/>
              </a:pPr>
              <a:r>
                <a:rPr lang="en-IN" sz="1176" dirty="0">
                  <a:solidFill>
                    <a:srgbClr val="353535"/>
                  </a:solidFill>
                  <a:latin typeface="Segoe UI Semilight"/>
                </a:rPr>
                <a:t>Impact Correlation</a:t>
              </a:r>
              <a:endParaRPr lang="en-US" sz="1176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098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 ecosystem</a:t>
            </a:r>
          </a:p>
        </p:txBody>
      </p:sp>
      <p:sp>
        <p:nvSpPr>
          <p:cNvPr id="43" name="Text Box 37">
            <a:extLst>
              <a:ext uri="{FF2B5EF4-FFF2-40B4-BE49-F238E27FC236}">
                <a16:creationId xmlns:a16="http://schemas.microsoft.com/office/drawing/2014/main" id="{5F00BFC9-5C84-4672-A84A-BEAFE6CC3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3" y="4178753"/>
            <a:ext cx="11751571" cy="512966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61" tIns="36561" rIns="36561" bIns="36561" numCol="1" anchor="t" anchorCtr="0" compatLnSpc="1">
            <a:prstTxWarp prst="textNoShape">
              <a:avLst/>
            </a:prstTxWarp>
          </a:bodyPr>
          <a:lstStyle/>
          <a:p>
            <a:pPr algn="ctr" defTabSz="91387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Support (Cloud</a:t>
            </a:r>
            <a:r>
              <a:rPr lang="en-US" altLang="en-US" sz="2800">
                <a:solidFill>
                  <a:srgbClr val="FFFFFF"/>
                </a:solidFill>
                <a:latin typeface="Segoe UI Light" panose="020B0502040204020203" pitchFamily="34" charset="0"/>
              </a:rPr>
              <a:t>/On-Premises/</a:t>
            </a: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Hybrid)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8193B7A8-165E-4076-874C-1A608A5BD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3" y="4687998"/>
            <a:ext cx="11751571" cy="182400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61" tIns="36561" rIns="36561" bIns="36561" numCol="5" anchor="t" anchorCtr="0" compatLnSpc="1">
            <a:prstTxWarp prst="textNoShape">
              <a:avLst/>
            </a:prstTxWarp>
          </a:bodyPr>
          <a:lstStyle/>
          <a:p>
            <a:pPr algn="ctr" defTabSz="914016">
              <a:defRPr/>
            </a:pPr>
            <a:r>
              <a:rPr lang="en-US" sz="1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Officially Supported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C#/VB.NET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</a:t>
            </a:r>
            <a:endParaRPr lang="en-IN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Node.JS</a:t>
            </a:r>
            <a:endParaRPr lang="en-IN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Public Endpoints</a:t>
            </a: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Community Supported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Python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Ruby</a:t>
            </a: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u="sng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Platforms &amp; Frameworks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ASP.NET &amp; Core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J2EE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Android &amp; iOS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&amp; Cloud Services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Service Fabric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Docker &amp; Kubernetes</a:t>
            </a:r>
          </a:p>
          <a:p>
            <a:pPr algn="ctr" defTabSz="914016">
              <a:defRPr/>
            </a:pPr>
            <a:r>
              <a:rPr lang="en-US" sz="1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CMS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Drupal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Joomla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SharePoint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WordPress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Orchard</a:t>
            </a:r>
          </a:p>
          <a:p>
            <a:pPr algn="ctr" defTabSz="914016">
              <a:defRPr/>
            </a:pP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Logging Frameworks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Log4Net &amp; </a:t>
            </a:r>
            <a:r>
              <a:rPr lang="en-US" sz="1400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NLog</a:t>
            </a: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Log4J &amp; </a:t>
            </a:r>
            <a:r>
              <a:rPr lang="en-US" sz="1400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Logback</a:t>
            </a: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System.Diagnostics</a:t>
            </a:r>
          </a:p>
          <a:p>
            <a:pPr algn="ctr" defTabSz="914016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Semantic Logging (SLAB)</a:t>
            </a:r>
          </a:p>
          <a:p>
            <a:pPr algn="ctr" defTabSz="914016">
              <a:defRPr/>
            </a:pP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 Box 37">
            <a:extLst>
              <a:ext uri="{FF2B5EF4-FFF2-40B4-BE49-F238E27FC236}">
                <a16:creationId xmlns:a16="http://schemas.microsoft.com/office/drawing/2014/main" id="{700DEE7C-7E23-49CA-8251-3368F2496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083" y="1711317"/>
            <a:ext cx="3836108" cy="51311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 algn="ctr" defTabSz="914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Exploration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82861893-5DD1-414B-9B45-50D0409A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083" y="2224430"/>
            <a:ext cx="3836108" cy="15565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4A6E8DA0-4BAD-4B09-B0E1-8B01CEF51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1590" y="1711318"/>
            <a:ext cx="3847891" cy="51281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 algn="ctr" defTabSz="914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Export &amp; Correlation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6C066623-B58E-4638-B8CD-C1F6725C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590" y="2224131"/>
            <a:ext cx="3847891" cy="155682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0" name="Text Box 3">
            <a:extLst>
              <a:ext uri="{FF2B5EF4-FFF2-40B4-BE49-F238E27FC236}">
                <a16:creationId xmlns:a16="http://schemas.microsoft.com/office/drawing/2014/main" id="{BDA44FBC-29CA-443A-917E-33EDBC724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77" y="1711317"/>
            <a:ext cx="3836108" cy="51311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 algn="ctr" defTabSz="914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Ingestion</a:t>
            </a:r>
            <a:endParaRPr lang="en-US" altLang="en-US" sz="7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9684A34-4849-4EDD-B908-1BE6133D337F}"/>
              </a:ext>
            </a:extLst>
          </p:cNvPr>
          <p:cNvGrpSpPr/>
          <p:nvPr/>
        </p:nvGrpSpPr>
        <p:grpSpPr>
          <a:xfrm>
            <a:off x="4253130" y="2253677"/>
            <a:ext cx="3853127" cy="1513725"/>
            <a:chOff x="4338414" y="2943626"/>
            <a:chExt cx="3930390" cy="154407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D3939CD-6788-46C0-A44C-B83B0C2B2026}"/>
                </a:ext>
              </a:extLst>
            </p:cNvPr>
            <p:cNvGrpSpPr/>
            <p:nvPr/>
          </p:nvGrpSpPr>
          <p:grpSpPr>
            <a:xfrm>
              <a:off x="4399174" y="2943626"/>
              <a:ext cx="3869630" cy="1492081"/>
              <a:chOff x="4367109" y="1706319"/>
              <a:chExt cx="3794099" cy="1462956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D010DC6-0269-4D4B-9054-6D991685922F}"/>
                  </a:ext>
                </a:extLst>
              </p:cNvPr>
              <p:cNvGrpSpPr/>
              <p:nvPr/>
            </p:nvGrpSpPr>
            <p:grpSpPr>
              <a:xfrm>
                <a:off x="4367109" y="1706319"/>
                <a:ext cx="3176108" cy="890053"/>
                <a:chOff x="935444" y="1660018"/>
                <a:chExt cx="3176108" cy="890053"/>
              </a:xfrm>
            </p:grpSpPr>
            <p:pic>
              <p:nvPicPr>
                <p:cNvPr id="98" name="Picture 11" descr="AppInsights">
                  <a:extLst>
                    <a:ext uri="{FF2B5EF4-FFF2-40B4-BE49-F238E27FC236}">
                      <a16:creationId xmlns:a16="http://schemas.microsoft.com/office/drawing/2014/main" id="{E45BB34C-737B-4F88-A36C-38EC6D966B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5444" y="1936860"/>
                  <a:ext cx="1033772" cy="613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9" name="Text Box 12">
                  <a:extLst>
                    <a:ext uri="{FF2B5EF4-FFF2-40B4-BE49-F238E27FC236}">
                      <a16:creationId xmlns:a16="http://schemas.microsoft.com/office/drawing/2014/main" id="{C0EA1D01-DBE2-4C17-A721-01AA900D1A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6595" y="1660018"/>
                  <a:ext cx="2014306" cy="2685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71" tIns="36571" rIns="36571" bIns="36571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29A2DA"/>
                      </a:solidFill>
                      <a:latin typeface="Segoe UI Semibold" panose="020B0702040204020203" pitchFamily="34" charset="0"/>
                    </a:rPr>
                    <a:t>Microsoft Azure </a:t>
                  </a: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Portal</a:t>
                  </a:r>
                  <a:endParaRPr lang="en-US" altLang="en-US" sz="900" b="1" dirty="0">
                    <a:solidFill>
                      <a:srgbClr val="FFFFFF"/>
                    </a:solidFill>
                    <a:latin typeface="Segoe UI Bold" panose="020B0802040204020203" pitchFamily="34" charset="0"/>
                    <a:cs typeface="Segoe UI Bold" panose="020B0802040204020203" pitchFamily="34" charset="0"/>
                  </a:endParaRPr>
                </a:p>
              </p:txBody>
            </p:sp>
            <p:sp>
              <p:nvSpPr>
                <p:cNvPr id="100" name="Text Box 13">
                  <a:extLst>
                    <a:ext uri="{FF2B5EF4-FFF2-40B4-BE49-F238E27FC236}">
                      <a16:creationId xmlns:a16="http://schemas.microsoft.com/office/drawing/2014/main" id="{209FD8BF-D6F1-4392-884F-9BC1A11025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5376" y="1899625"/>
                  <a:ext cx="2256176" cy="642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71" tIns="36571" rIns="36571" bIns="3657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Azure Monitor</a:t>
                  </a:r>
                </a:p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Application Map</a:t>
                  </a:r>
                </a:p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Live Metrics Stream</a:t>
                  </a:r>
                </a:p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Profiler &amp; Debugger</a:t>
                  </a:r>
                </a:p>
              </p:txBody>
            </p:sp>
          </p:grp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6B48F85-22EE-4F56-9E48-632DF3299689}"/>
                  </a:ext>
                </a:extLst>
              </p:cNvPr>
              <p:cNvSpPr/>
              <p:nvPr/>
            </p:nvSpPr>
            <p:spPr>
              <a:xfrm>
                <a:off x="6203515" y="2863293"/>
                <a:ext cx="1957693" cy="30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Analytics Portal</a:t>
                </a:r>
                <a:endParaRPr lang="en-US" altLang="en-US" sz="14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C08B18D-B54B-4D36-A448-AFAC380907B3}"/>
                </a:ext>
              </a:extLst>
            </p:cNvPr>
            <p:cNvSpPr/>
            <p:nvPr/>
          </p:nvSpPr>
          <p:spPr>
            <a:xfrm>
              <a:off x="4699245" y="4146524"/>
              <a:ext cx="1624975" cy="318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B379C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Visual Studio </a:t>
              </a:r>
              <a:r>
                <a:rPr lang="en-US" sz="14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IDE</a:t>
              </a:r>
            </a:p>
          </p:txBody>
        </p:sp>
        <p:pic>
          <p:nvPicPr>
            <p:cNvPr id="95" name="Picture 2" descr="Image result for visual studio">
              <a:extLst>
                <a:ext uri="{FF2B5EF4-FFF2-40B4-BE49-F238E27FC236}">
                  <a16:creationId xmlns:a16="http://schemas.microsoft.com/office/drawing/2014/main" id="{CB9B1B6C-594C-4F1C-A9D7-8238AAC59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414" y="4117210"/>
              <a:ext cx="370494" cy="37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26FF8BC-5419-43B6-B5F6-DEB8051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77" y="2224429"/>
            <a:ext cx="3836108" cy="15565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36571" tIns="36571" rIns="36571" bIns="3657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124209-F09E-4C92-9B19-D8E375081162}"/>
              </a:ext>
            </a:extLst>
          </p:cNvPr>
          <p:cNvGrpSpPr/>
          <p:nvPr/>
        </p:nvGrpSpPr>
        <p:grpSpPr>
          <a:xfrm>
            <a:off x="330492" y="2284723"/>
            <a:ext cx="3555952" cy="1404657"/>
            <a:chOff x="337119" y="2439369"/>
            <a:chExt cx="3627256" cy="1432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507052-7F58-4E30-878C-1F88CC688EEA}"/>
                </a:ext>
              </a:extLst>
            </p:cNvPr>
            <p:cNvGrpSpPr/>
            <p:nvPr/>
          </p:nvGrpSpPr>
          <p:grpSpPr>
            <a:xfrm>
              <a:off x="337119" y="2439369"/>
              <a:ext cx="3065326" cy="1432823"/>
              <a:chOff x="337119" y="2439369"/>
              <a:chExt cx="3065326" cy="14328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D7AC635-8882-4743-ABF4-73441808B542}"/>
                  </a:ext>
                </a:extLst>
              </p:cNvPr>
              <p:cNvGrpSpPr/>
              <p:nvPr/>
            </p:nvGrpSpPr>
            <p:grpSpPr>
              <a:xfrm>
                <a:off x="514783" y="2439369"/>
                <a:ext cx="2887662" cy="899569"/>
                <a:chOff x="929743" y="1660018"/>
                <a:chExt cx="2831298" cy="882010"/>
              </a:xfrm>
            </p:grpSpPr>
            <p:pic>
              <p:nvPicPr>
                <p:cNvPr id="89" name="Picture 11" descr="AppInsights">
                  <a:extLst>
                    <a:ext uri="{FF2B5EF4-FFF2-40B4-BE49-F238E27FC236}">
                      <a16:creationId xmlns:a16="http://schemas.microsoft.com/office/drawing/2014/main" id="{FEB246F7-A125-497A-825F-7F97F8DB41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743" y="1838720"/>
                  <a:ext cx="1033772" cy="613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0" name="Text Box 12">
                  <a:extLst>
                    <a:ext uri="{FF2B5EF4-FFF2-40B4-BE49-F238E27FC236}">
                      <a16:creationId xmlns:a16="http://schemas.microsoft.com/office/drawing/2014/main" id="{E74CE19F-A274-497E-BC2A-190DF72E58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6595" y="1660018"/>
                  <a:ext cx="1803226" cy="2685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71" tIns="36571" rIns="36571" bIns="36571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b="1" dirty="0">
                      <a:solidFill>
                        <a:srgbClr val="E0C8E6"/>
                      </a:solidFill>
                      <a:latin typeface="Segoe UI Bold" panose="020B0802040204020203" pitchFamily="34" charset="0"/>
                      <a:cs typeface="Segoe UI Bold" panose="020B0802040204020203" pitchFamily="34" charset="0"/>
                    </a:rPr>
                    <a:t>Application Insights</a:t>
                  </a:r>
                  <a:endParaRPr lang="en-US" altLang="en-US" sz="900" b="1" dirty="0">
                    <a:solidFill>
                      <a:srgbClr val="E0C8E6"/>
                    </a:solidFill>
                    <a:latin typeface="Segoe UI Bold" panose="020B0802040204020203" pitchFamily="34" charset="0"/>
                    <a:cs typeface="Segoe UI Bold" panose="020B0802040204020203" pitchFamily="34" charset="0"/>
                  </a:endParaRPr>
                </a:p>
              </p:txBody>
            </p:sp>
            <p:sp>
              <p:nvSpPr>
                <p:cNvPr id="91" name="Text Box 13">
                  <a:extLst>
                    <a:ext uri="{FF2B5EF4-FFF2-40B4-BE49-F238E27FC236}">
                      <a16:creationId xmlns:a16="http://schemas.microsoft.com/office/drawing/2014/main" id="{4D1425A4-7681-4461-8CFE-11063122AB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5376" y="1899625"/>
                  <a:ext cx="1905665" cy="642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71" tIns="36571" rIns="36571" bIns="3657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Open Source SDKs</a:t>
                  </a:r>
                </a:p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Status Monitor </a:t>
                  </a:r>
                </a:p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Azure Extensions</a:t>
                  </a:r>
                  <a:endParaRPr lang="en-US" altLang="en-US" sz="900" dirty="0">
                    <a:solidFill>
                      <a:srgbClr val="FFFF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Text Box 13">
                <a:extLst>
                  <a:ext uri="{FF2B5EF4-FFF2-40B4-BE49-F238E27FC236}">
                    <a16:creationId xmlns:a16="http://schemas.microsoft.com/office/drawing/2014/main" id="{F3DEFC82-A4C4-4640-B8F3-D150EF857C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373" y="3443160"/>
                <a:ext cx="886446" cy="357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    SCOM MP</a:t>
                </a:r>
                <a:endParaRPr lang="en-US" altLang="en-US" sz="9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17" name="Picture 4" descr="Image result for scom icon">
                <a:extLst>
                  <a:ext uri="{FF2B5EF4-FFF2-40B4-BE49-F238E27FC236}">
                    <a16:creationId xmlns:a16="http://schemas.microsoft.com/office/drawing/2014/main" id="{7F4E5943-EF70-4675-9B85-BBF4ED0E5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119" y="3466527"/>
                <a:ext cx="380311" cy="405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Visual Studio App Center logo">
              <a:extLst>
                <a:ext uri="{FF2B5EF4-FFF2-40B4-BE49-F238E27FC236}">
                  <a16:creationId xmlns:a16="http://schemas.microsoft.com/office/drawing/2014/main" id="{E27F86D0-93D4-4B5E-963B-3F364B081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661" y="3517439"/>
              <a:ext cx="344893" cy="34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 Box 13">
              <a:extLst>
                <a:ext uri="{FF2B5EF4-FFF2-40B4-BE49-F238E27FC236}">
                  <a16:creationId xmlns:a16="http://schemas.microsoft.com/office/drawing/2014/main" id="{9ABB808A-3078-416E-90F2-1DBB1ECB8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938" y="3454771"/>
              <a:ext cx="886446" cy="357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66" tIns="36566" rIns="36566" bIns="36566" numCol="1" anchor="t" anchorCtr="0" compatLnSpc="1">
              <a:prstTxWarp prst="textNoShape">
                <a:avLst/>
              </a:prstTxWarp>
            </a:bodyPr>
            <a:lstStyle/>
            <a:p>
              <a:pPr algn="ctr" defTabSz="91404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VS App Center</a:t>
              </a:r>
              <a:endParaRPr lang="en-US" altLang="en-US" sz="9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 Box 13">
              <a:extLst>
                <a:ext uri="{FF2B5EF4-FFF2-40B4-BE49-F238E27FC236}">
                  <a16:creationId xmlns:a16="http://schemas.microsoft.com/office/drawing/2014/main" id="{D53BB122-A74F-4356-8D9F-8FB6E76F4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7929" y="3454771"/>
              <a:ext cx="886446" cy="357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66" tIns="36566" rIns="36566" bIns="36566" numCol="1" anchor="t" anchorCtr="0" compatLnSpc="1">
              <a:prstTxWarp prst="textNoShape">
                <a:avLst/>
              </a:prstTxWarp>
            </a:bodyPr>
            <a:lstStyle/>
            <a:p>
              <a:pPr algn="ctr" defTabSz="91404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Open Schema</a:t>
              </a:r>
              <a:endParaRPr lang="en-US" altLang="en-US" sz="9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" name="AutoShape 6" descr="Image result for azure logic Apps">
            <a:extLst>
              <a:ext uri="{FF2B5EF4-FFF2-40B4-BE49-F238E27FC236}">
                <a16:creationId xmlns:a16="http://schemas.microsoft.com/office/drawing/2014/main" id="{11AA262C-402A-4685-B529-8402645865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597" y="3172417"/>
            <a:ext cx="298808" cy="2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4EC96-C97B-4ED8-986C-8A585ACD1B5F}"/>
              </a:ext>
            </a:extLst>
          </p:cNvPr>
          <p:cNvGrpSpPr/>
          <p:nvPr/>
        </p:nvGrpSpPr>
        <p:grpSpPr>
          <a:xfrm>
            <a:off x="8153616" y="2249584"/>
            <a:ext cx="4056546" cy="1551938"/>
            <a:chOff x="8317113" y="2403525"/>
            <a:chExt cx="4137888" cy="15830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CE24FB-A323-43A8-83E4-A83942B52CE0}"/>
                </a:ext>
              </a:extLst>
            </p:cNvPr>
            <p:cNvGrpSpPr/>
            <p:nvPr/>
          </p:nvGrpSpPr>
          <p:grpSpPr>
            <a:xfrm>
              <a:off x="8317113" y="2424942"/>
              <a:ext cx="4137888" cy="1561641"/>
              <a:chOff x="8317113" y="2424942"/>
              <a:chExt cx="4137888" cy="156164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FEC2530-D470-4E52-93C5-2A0D154481F1}"/>
                  </a:ext>
                </a:extLst>
              </p:cNvPr>
              <p:cNvGrpSpPr/>
              <p:nvPr/>
            </p:nvGrpSpPr>
            <p:grpSpPr>
              <a:xfrm>
                <a:off x="8317113" y="2424942"/>
                <a:ext cx="4137888" cy="1561641"/>
                <a:chOff x="8317113" y="2424942"/>
                <a:chExt cx="4137888" cy="1561641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F8C75CA-0A96-44EF-B8FE-87EA29FD3694}"/>
                    </a:ext>
                  </a:extLst>
                </p:cNvPr>
                <p:cNvGrpSpPr/>
                <p:nvPr/>
              </p:nvGrpSpPr>
              <p:grpSpPr>
                <a:xfrm>
                  <a:off x="8317113" y="2424942"/>
                  <a:ext cx="4033409" cy="1561641"/>
                  <a:chOff x="8317113" y="2424942"/>
                  <a:chExt cx="4033409" cy="1561641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0F3CB1A8-FC09-4B4D-9CE3-F7D8EB19D5C4}"/>
                      </a:ext>
                    </a:extLst>
                  </p:cNvPr>
                  <p:cNvGrpSpPr/>
                  <p:nvPr/>
                </p:nvGrpSpPr>
                <p:grpSpPr>
                  <a:xfrm>
                    <a:off x="8317113" y="2424942"/>
                    <a:ext cx="4033409" cy="1561641"/>
                    <a:chOff x="8317113" y="2960868"/>
                    <a:chExt cx="4033409" cy="1561641"/>
                  </a:xfrm>
                </p:grpSpPr>
                <p:grpSp>
                  <p:nvGrpSpPr>
                    <p:cNvPr id="102" name="Group 101">
                      <a:extLst>
                        <a:ext uri="{FF2B5EF4-FFF2-40B4-BE49-F238E27FC236}">
                          <a16:creationId xmlns:a16="http://schemas.microsoft.com/office/drawing/2014/main" id="{8E36AB2D-CFB7-4980-9C9B-17EDA444D4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17113" y="2960868"/>
                      <a:ext cx="4033409" cy="1561641"/>
                      <a:chOff x="8208574" y="1723225"/>
                      <a:chExt cx="3954681" cy="1531159"/>
                    </a:xfrm>
                  </p:grpSpPr>
                  <p:sp>
                    <p:nvSpPr>
                      <p:cNvPr id="115" name="Text Box 34">
                        <a:extLst>
                          <a:ext uri="{FF2B5EF4-FFF2-40B4-BE49-F238E27FC236}">
                            <a16:creationId xmlns:a16="http://schemas.microsoft.com/office/drawing/2014/main" id="{308A3DAE-E074-4D1D-AC42-33B0FAC4BA3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0947871" y="1761307"/>
                        <a:ext cx="1215384" cy="230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B9BD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000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36571" tIns="36571" rIns="36571" bIns="3657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22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altLang="en-US" sz="1400" dirty="0">
                            <a:solidFill>
                              <a:srgbClr val="FFFFFF"/>
                            </a:solidFill>
                            <a:latin typeface="Segoe UI Semibold" panose="020B0702040204020203" pitchFamily="34" charset="0"/>
                          </a:rPr>
                          <a:t>Power BI</a:t>
                        </a:r>
                        <a:endParaRPr lang="en-US" altLang="en-US"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5" name="Text Box 35">
                        <a:extLst>
                          <a:ext uri="{FF2B5EF4-FFF2-40B4-BE49-F238E27FC236}">
                            <a16:creationId xmlns:a16="http://schemas.microsoft.com/office/drawing/2014/main" id="{6F5E4CEB-A056-462A-B6FB-2F6D4D56E6E1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85796" y="2162565"/>
                        <a:ext cx="1311489" cy="2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B9BD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000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36571" tIns="36571" rIns="36571" bIns="3657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22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altLang="en-US" sz="1400" dirty="0">
                            <a:solidFill>
                              <a:srgbClr val="FFFFFF"/>
                            </a:solidFill>
                            <a:latin typeface="Segoe UI Semibold" panose="020B0702040204020203" pitchFamily="34" charset="0"/>
                            <a:cs typeface="Segoe UI Semibold" panose="020B0702040204020203" pitchFamily="34" charset="0"/>
                          </a:rPr>
                          <a:t>Microsoft Flow</a:t>
                        </a:r>
                      </a:p>
                    </p:txBody>
                  </p:sp>
                  <p:grpSp>
                    <p:nvGrpSpPr>
                      <p:cNvPr id="106" name="Group 105">
                        <a:extLst>
                          <a:ext uri="{FF2B5EF4-FFF2-40B4-BE49-F238E27FC236}">
                            <a16:creationId xmlns:a16="http://schemas.microsoft.com/office/drawing/2014/main" id="{D0C7C46E-DB8B-4E2C-B97A-630D873BC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19754" y="1723225"/>
                        <a:ext cx="2319371" cy="309233"/>
                        <a:chOff x="9111497" y="1745008"/>
                        <a:chExt cx="2319371" cy="309233"/>
                      </a:xfrm>
                    </p:grpSpPr>
                    <p:pic>
                      <p:nvPicPr>
                        <p:cNvPr id="112" name="Picture 111">
                          <a:extLst>
                            <a:ext uri="{FF2B5EF4-FFF2-40B4-BE49-F238E27FC236}">
                              <a16:creationId xmlns:a16="http://schemas.microsoft.com/office/drawing/2014/main" id="{D8C324C2-F561-4022-ABAB-97D3EA88D5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11497" y="1745008"/>
                          <a:ext cx="743476" cy="309233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13" name="Text Box 34">
                          <a:extLst>
                            <a:ext uri="{FF2B5EF4-FFF2-40B4-BE49-F238E27FC236}">
                              <a16:creationId xmlns:a16="http://schemas.microsoft.com/office/drawing/2014/main" id="{864C1972-D51C-4AB5-A907-A3D2B10E1225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705747" y="1784477"/>
                          <a:ext cx="1725121" cy="230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5B9BD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vert="horz" wrap="square" lIns="36571" tIns="36571" rIns="36571" bIns="3657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22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/>
                          </a:pPr>
                          <a:r>
                            <a:rPr lang="en-US" altLang="en-US" sz="1400" dirty="0">
                              <a:solidFill>
                                <a:srgbClr val="FFFFFF"/>
                              </a:solidFill>
                              <a:latin typeface="Segoe UI Semibold" panose="020B0702040204020203" pitchFamily="34" charset="0"/>
                            </a:rPr>
                            <a:t>OMS Connector</a:t>
                          </a:r>
                          <a:endParaRPr lang="en-US" altLang="en-US" sz="14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07" name="Text Box 28">
                        <a:extLst>
                          <a:ext uri="{FF2B5EF4-FFF2-40B4-BE49-F238E27FC236}">
                            <a16:creationId xmlns:a16="http://schemas.microsoft.com/office/drawing/2014/main" id="{11FA257D-5EBD-48ED-A294-7D5D57F8E5E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208574" y="2918069"/>
                        <a:ext cx="1997144" cy="268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B9BD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00000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36571" tIns="36571" rIns="36571" bIns="3657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22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altLang="en-US" sz="1400" dirty="0">
                            <a:solidFill>
                              <a:srgbClr val="FFFFFF"/>
                            </a:solidFill>
                            <a:latin typeface="Segoe UI Semibold" panose="020B0702040204020203" pitchFamily="34" charset="0"/>
                          </a:rPr>
                          <a:t>Data Access REST APIs</a:t>
                        </a:r>
                        <a:endParaRPr lang="en-US" altLang="en-US"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108" name="Group 107">
                        <a:extLst>
                          <a:ext uri="{FF2B5EF4-FFF2-40B4-BE49-F238E27FC236}">
                            <a16:creationId xmlns:a16="http://schemas.microsoft.com/office/drawing/2014/main" id="{AA2F21BE-F163-4551-B2D8-33C8EFCF29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11914" y="2548342"/>
                        <a:ext cx="1421989" cy="320032"/>
                        <a:chOff x="10357160" y="1745033"/>
                        <a:chExt cx="1421989" cy="320032"/>
                      </a:xfrm>
                    </p:grpSpPr>
                    <p:pic>
                      <p:nvPicPr>
                        <p:cNvPr id="110" name="Picture 109" descr="Automatically generated description: nintendo, screenshot, abstract">
                          <a:extLst>
                            <a:ext uri="{FF2B5EF4-FFF2-40B4-BE49-F238E27FC236}">
                              <a16:creationId xmlns:a16="http://schemas.microsoft.com/office/drawing/2014/main" id="{1CE86DD8-4BA5-440C-8E71-3698DAE3293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357160" y="1745033"/>
                          <a:ext cx="302466" cy="32003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11" name="Text Box 28">
                          <a:extLst>
                            <a:ext uri="{FF2B5EF4-FFF2-40B4-BE49-F238E27FC236}">
                              <a16:creationId xmlns:a16="http://schemas.microsoft.com/office/drawing/2014/main" id="{A2871757-AF51-4F64-9C62-23AC6D399D05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643026" y="1784092"/>
                          <a:ext cx="1136123" cy="268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5B9BD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vert="horz" wrap="square" lIns="36571" tIns="36571" rIns="36571" bIns="3657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22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/>
                          </a:pPr>
                          <a:r>
                            <a:rPr lang="en-US" altLang="en-US" sz="1400" dirty="0">
                              <a:solidFill>
                                <a:srgbClr val="FFFFFF"/>
                              </a:solidFill>
                              <a:latin typeface="Segoe UI Semibold" panose="020B0702040204020203" pitchFamily="34" charset="0"/>
                            </a:rPr>
                            <a:t>Blob storage</a:t>
                          </a:r>
                          <a:endParaRPr lang="en-US" altLang="en-US" sz="14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09" name="Rectangle 108">
                        <a:extLst>
                          <a:ext uri="{FF2B5EF4-FFF2-40B4-BE49-F238E27FC236}">
                            <a16:creationId xmlns:a16="http://schemas.microsoft.com/office/drawing/2014/main" id="{A576E6D0-8B92-476F-92CF-B6441FA73C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71082" y="2732952"/>
                        <a:ext cx="1320070" cy="5214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1400" dirty="0">
                            <a:solidFill>
                              <a:srgbClr val="B379C1"/>
                            </a:solidFill>
                            <a:latin typeface="Segoe UI Semibold" panose="020B0702040204020203" pitchFamily="34" charset="0"/>
                            <a:cs typeface="Segoe UI Semibold" panose="020B0702040204020203" pitchFamily="34" charset="0"/>
                          </a:rPr>
                          <a:t>Visual Studio</a:t>
                        </a:r>
                        <a:r>
                          <a:rPr lang="en-US" sz="1400" dirty="0">
                            <a:solidFill>
                              <a:srgbClr val="505050"/>
                            </a:solidFill>
                            <a:latin typeface="Segoe UI Semibold" panose="020B0702040204020203" pitchFamily="34" charset="0"/>
                            <a:cs typeface="Segoe UI Semibold" panose="020B0702040204020203" pitchFamily="34" charset="0"/>
                          </a:rPr>
                          <a:t> </a:t>
                        </a:r>
                        <a:r>
                          <a:rPr lang="en-US" sz="1400" dirty="0">
                            <a:solidFill>
                              <a:srgbClr val="FFFFFF"/>
                            </a:solidFill>
                            <a:latin typeface="Segoe UI Semibold" panose="020B0702040204020203" pitchFamily="34" charset="0"/>
                            <a:cs typeface="Segoe UI Semibold" panose="020B0702040204020203" pitchFamily="34" charset="0"/>
                          </a:rPr>
                          <a:t>Team Services</a:t>
                        </a:r>
                      </a:p>
                    </p:txBody>
                  </p:sp>
                </p:grpSp>
                <p:pic>
                  <p:nvPicPr>
                    <p:cNvPr id="103" name="Picture 2" descr="Image result for visual studio">
                      <a:extLst>
                        <a:ext uri="{FF2B5EF4-FFF2-40B4-BE49-F238E27FC236}">
                          <a16:creationId xmlns:a16="http://schemas.microsoft.com/office/drawing/2014/main" id="{4B5620E2-3E87-403F-BE15-C808D02438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39550" y="4099071"/>
                      <a:ext cx="325451" cy="32545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026" name="Picture 2" descr="Related image">
                    <a:extLst>
                      <a:ext uri="{FF2B5EF4-FFF2-40B4-BE49-F238E27FC236}">
                        <a16:creationId xmlns:a16="http://schemas.microsoft.com/office/drawing/2014/main" id="{4A6B7F02-66EB-4433-89ED-C138DB172E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338" t="7333" r="5079" b="23333"/>
                  <a:stretch/>
                </p:blipFill>
                <p:spPr bwMode="auto">
                  <a:xfrm>
                    <a:off x="8458703" y="2829234"/>
                    <a:ext cx="440677" cy="3372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" name="Picture 4" descr="Image result for stream analytics">
                  <a:extLst>
                    <a:ext uri="{FF2B5EF4-FFF2-40B4-BE49-F238E27FC236}">
                      <a16:creationId xmlns:a16="http://schemas.microsoft.com/office/drawing/2014/main" id="{47F81D22-4BA1-4527-8687-B2114FB508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19552" y="3183412"/>
                  <a:ext cx="644995" cy="3386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 Box 35">
                  <a:extLst>
                    <a:ext uri="{FF2B5EF4-FFF2-40B4-BE49-F238E27FC236}">
                      <a16:creationId xmlns:a16="http://schemas.microsoft.com/office/drawing/2014/main" id="{63616871-211D-4416-9C64-3F8A0743A4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872808" y="3181998"/>
                  <a:ext cx="2582193" cy="234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71" tIns="36571" rIns="36571" bIns="36571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Stream Analytics</a:t>
                  </a:r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02CBA90-5C40-4668-83FC-D6A007CF1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372262" y="2820644"/>
                <a:ext cx="539963" cy="283916"/>
              </a:xfrm>
              <a:prstGeom prst="rect">
                <a:avLst/>
              </a:prstGeom>
            </p:spPr>
          </p:pic>
          <p:sp>
            <p:nvSpPr>
              <p:cNvPr id="55" name="Text Box 35">
                <a:extLst>
                  <a:ext uri="{FF2B5EF4-FFF2-40B4-BE49-F238E27FC236}">
                    <a16:creationId xmlns:a16="http://schemas.microsoft.com/office/drawing/2014/main" id="{485F1AFD-A0E9-4D10-A34A-748CDCA03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23361" y="2870186"/>
                <a:ext cx="1273809" cy="234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1" tIns="36571" rIns="36571" bIns="3657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</p:grpSp>
        <p:pic>
          <p:nvPicPr>
            <p:cNvPr id="2" name="Picture 2" descr="Related image">
              <a:extLst>
                <a:ext uri="{FF2B5EF4-FFF2-40B4-BE49-F238E27FC236}">
                  <a16:creationId xmlns:a16="http://schemas.microsoft.com/office/drawing/2014/main" id="{4003CD23-5A43-4FA4-BF1B-F1A383763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65" y="2403525"/>
              <a:ext cx="382421" cy="415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57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Ketan Ghelani; Keiko Harada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BRK3354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9d1f81f6-e953-47ea-988e-33ed651c58e6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a4b3278-325d-441a-b38f-6f1926bc734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77</TotalTime>
  <Words>1312</Words>
  <Application>Microsoft Office PowerPoint</Application>
  <PresentationFormat>Widescreen</PresentationFormat>
  <Paragraphs>278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Consolas</vt:lpstr>
      <vt:lpstr>Segoe UI</vt:lpstr>
      <vt:lpstr>Segoe UI Bold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Application Insights Overview</vt:lpstr>
      <vt:lpstr>Azure Monitor</vt:lpstr>
      <vt:lpstr>Continuous Monitoring in your DevOps Cycle</vt:lpstr>
      <vt:lpstr>Continuous Monitoring (CM) for DevOps</vt:lpstr>
      <vt:lpstr>PowerPoint Presentation</vt:lpstr>
      <vt:lpstr>Application Insights</vt:lpstr>
      <vt:lpstr>Application monitoring and analytics</vt:lpstr>
      <vt:lpstr>Azure Application Insights</vt:lpstr>
      <vt:lpstr>Application Insights ecosystem</vt:lpstr>
      <vt:lpstr>PowerPoint Presentation</vt:lpstr>
      <vt:lpstr>Correlated tracing across servers</vt:lpstr>
      <vt:lpstr>Using Analytics to Dig Deeper</vt:lpstr>
      <vt:lpstr>Optimizing Performance</vt:lpstr>
      <vt:lpstr>Scenarios</vt:lpstr>
      <vt:lpstr>Application Insights Profiler</vt:lpstr>
      <vt:lpstr>Enable Profiler from Performance Blade </vt:lpstr>
      <vt:lpstr>Prioritize Operations by Looking at Percentiles</vt:lpstr>
      <vt:lpstr>Drill Into Example Requests</vt:lpstr>
      <vt:lpstr>Application Insights: Recap</vt:lpstr>
      <vt:lpstr>Azure Monitor Roadmap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 your infrastructure and analyze operational logs at scale with Azure Monitor</dc:title>
  <dc:subject>Microsoft Ignite</dc:subject>
  <dc:creator>MS Events 1142</dc:creator>
  <cp:keywords>Microsoft Ignite</cp:keywords>
  <dc:description/>
  <cp:lastModifiedBy>Rob Kuehfus</cp:lastModifiedBy>
  <cp:revision>9</cp:revision>
  <dcterms:created xsi:type="dcterms:W3CDTF">2018-09-27T12:33:42Z</dcterms:created>
  <dcterms:modified xsi:type="dcterms:W3CDTF">2018-10-18T16:59:48Z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